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51" r:id="rId2"/>
    <p:sldId id="389" r:id="rId3"/>
    <p:sldId id="361" r:id="rId4"/>
    <p:sldId id="363" r:id="rId5"/>
    <p:sldId id="360" r:id="rId6"/>
    <p:sldId id="371" r:id="rId7"/>
    <p:sldId id="376" r:id="rId8"/>
    <p:sldId id="362" r:id="rId9"/>
    <p:sldId id="377" r:id="rId10"/>
    <p:sldId id="378" r:id="rId11"/>
    <p:sldId id="380" r:id="rId12"/>
    <p:sldId id="384" r:id="rId13"/>
    <p:sldId id="385" r:id="rId14"/>
    <p:sldId id="379" r:id="rId15"/>
    <p:sldId id="383" r:id="rId16"/>
    <p:sldId id="356" r:id="rId17"/>
    <p:sldId id="357" r:id="rId18"/>
    <p:sldId id="366" r:id="rId19"/>
    <p:sldId id="367" r:id="rId20"/>
    <p:sldId id="381" r:id="rId21"/>
    <p:sldId id="382" r:id="rId22"/>
    <p:sldId id="372" r:id="rId23"/>
    <p:sldId id="373" r:id="rId24"/>
    <p:sldId id="374" r:id="rId25"/>
    <p:sldId id="375" r:id="rId26"/>
    <p:sldId id="364" r:id="rId27"/>
    <p:sldId id="386" r:id="rId28"/>
    <p:sldId id="387" r:id="rId29"/>
    <p:sldId id="388" r:id="rId30"/>
    <p:sldId id="369" r:id="rId31"/>
    <p:sldId id="370"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nni" initials="g" lastIdx="1" clrIdx="0">
    <p:extLst>
      <p:ext uri="{19B8F6BF-5375-455C-9EA6-DF929625EA0E}">
        <p15:presenceInfo xmlns:p15="http://schemas.microsoft.com/office/powerpoint/2012/main" userId="gian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5256" autoAdjust="0"/>
  </p:normalViewPr>
  <p:slideViewPr>
    <p:cSldViewPr snapToGrid="0">
      <p:cViewPr varScale="1">
        <p:scale>
          <a:sx n="86" d="100"/>
          <a:sy n="86" d="100"/>
        </p:scale>
        <p:origin x="98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28T17:51:56.502" idx="1">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61E4EE8-CD47-348E-2DD5-AA777F5A69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BF0969A6-07DB-7FD1-3B16-8C214816E1B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5004A8-514E-42F6-9084-B5DFF273A8ED}" type="datetimeFigureOut">
              <a:rPr lang="it-IT" smtClean="0"/>
              <a:t>10/10/2022</a:t>
            </a:fld>
            <a:endParaRPr lang="it-IT"/>
          </a:p>
        </p:txBody>
      </p:sp>
      <p:sp>
        <p:nvSpPr>
          <p:cNvPr id="4" name="Segnaposto piè di pagina 3">
            <a:extLst>
              <a:ext uri="{FF2B5EF4-FFF2-40B4-BE49-F238E27FC236}">
                <a16:creationId xmlns:a16="http://schemas.microsoft.com/office/drawing/2014/main" id="{D6314331-8813-C0E0-F62A-071406F8AD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7E71C55D-CC90-241F-0C97-C511488941D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904C60-FF66-4BC2-A662-0B7E36D222D9}" type="slidenum">
              <a:rPr lang="it-IT" smtClean="0"/>
              <a:t>‹N›</a:t>
            </a:fld>
            <a:endParaRPr lang="it-IT"/>
          </a:p>
        </p:txBody>
      </p:sp>
    </p:spTree>
    <p:extLst>
      <p:ext uri="{BB962C8B-B14F-4D97-AF65-F5344CB8AC3E}">
        <p14:creationId xmlns:p14="http://schemas.microsoft.com/office/powerpoint/2010/main" val="33772895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814165-F597-42EF-9935-19DF2915EDD2}" type="datetimeFigureOut">
              <a:rPr lang="it-IT" smtClean="0"/>
              <a:t>10/10/2022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3B31D2-D7EA-4AF4-A98F-4E15501C7902}" type="slidenum">
              <a:rPr lang="it-IT" smtClean="0"/>
              <a:t>‹N›</a:t>
            </a:fld>
            <a:endParaRPr lang="it-IT"/>
          </a:p>
        </p:txBody>
      </p:sp>
    </p:spTree>
    <p:extLst>
      <p:ext uri="{BB962C8B-B14F-4D97-AF65-F5344CB8AC3E}">
        <p14:creationId xmlns:p14="http://schemas.microsoft.com/office/powerpoint/2010/main" val="14177708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ormattiva.it/uri-res/N2Ls?urn:nir:stato:decreto.legislativo:2016-08-19;175~art2"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entepubblica.it/wp-content/uploads/2022/09/RGS-MEF-Circolare_dell-11-agosto-2022_n_30.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r>
              <a:rPr lang="it-IT" sz="1200" b="1" i="0" dirty="0">
                <a:solidFill>
                  <a:srgbClr val="000000"/>
                </a:solidFill>
                <a:effectLst/>
                <a:latin typeface="Arial" panose="020B0604020202020204" pitchFamily="34" charset="0"/>
              </a:rPr>
              <a:t>Finanziamento al Ministero dell’Istruzione </a:t>
            </a:r>
          </a:p>
          <a:p>
            <a:pPr algn="ctr"/>
            <a:r>
              <a:rPr lang="it-IT" sz="1200" b="1" i="0" dirty="0">
                <a:solidFill>
                  <a:srgbClr val="000000"/>
                </a:solidFill>
                <a:effectLst/>
                <a:latin typeface="Arial" panose="020B0604020202020204" pitchFamily="34" charset="0"/>
              </a:rPr>
              <a:t>PagoPA e app IO</a:t>
            </a:r>
            <a:r>
              <a:rPr lang="it-IT" sz="1200" b="0" i="0" dirty="0">
                <a:solidFill>
                  <a:srgbClr val="000000"/>
                </a:solidFill>
                <a:effectLst/>
                <a:latin typeface="Arial" panose="020B0604020202020204" pitchFamily="34" charset="0"/>
              </a:rPr>
              <a:t>: finalizzato ad accelerare l’adozione di </a:t>
            </a:r>
            <a:r>
              <a:rPr lang="it-IT" sz="1200" b="0" i="0" dirty="0" err="1">
                <a:solidFill>
                  <a:srgbClr val="000000"/>
                </a:solidFill>
                <a:effectLst/>
                <a:latin typeface="Arial" panose="020B0604020202020204" pitchFamily="34" charset="0"/>
              </a:rPr>
              <a:t>pagoPA</a:t>
            </a:r>
            <a:r>
              <a:rPr lang="it-IT" sz="1200" b="0" i="0" dirty="0">
                <a:solidFill>
                  <a:srgbClr val="000000"/>
                </a:solidFill>
                <a:effectLst/>
                <a:latin typeface="Arial" panose="020B0604020202020204" pitchFamily="34" charset="0"/>
              </a:rPr>
              <a:t>, la piattaforma digitale per i pagamenti verso le Pubbliche Amministrazioni, e di app IO quale principale punto di contatto tra Enti e cittadini per la fruizione dei servizi pubblici digitali.</a:t>
            </a:r>
            <a:br>
              <a:rPr lang="it-IT" sz="1200" dirty="0"/>
            </a:br>
            <a:r>
              <a:rPr lang="it-IT" sz="1200" b="1" i="0" dirty="0">
                <a:solidFill>
                  <a:srgbClr val="000000"/>
                </a:solidFill>
                <a:effectLst/>
                <a:latin typeface="Arial" panose="020B0604020202020204" pitchFamily="34" charset="0"/>
              </a:rPr>
              <a:t>SPID e CIE</a:t>
            </a:r>
            <a:r>
              <a:rPr lang="it-IT" sz="1200" b="0" i="0" dirty="0">
                <a:solidFill>
                  <a:srgbClr val="000000"/>
                </a:solidFill>
                <a:effectLst/>
                <a:latin typeface="Arial" panose="020B0604020202020204" pitchFamily="34" charset="0"/>
              </a:rPr>
              <a:t>: finalizzato a promuovere l’adozione dell’identità digitale (Sistema Pubblico di Identità Digitale, SPID e Carta d’Identità Elettronica, CIE), consentendo l’accesso ai servizi digitali erogati dalle Istituzioni scolastiche attraverso SPID e CIE.</a:t>
            </a:r>
            <a:endParaRPr lang="it-IT" sz="1400" i="1" dirty="0"/>
          </a:p>
        </p:txBody>
      </p:sp>
    </p:spTree>
    <p:extLst>
      <p:ext uri="{BB962C8B-B14F-4D97-AF65-F5344CB8AC3E}">
        <p14:creationId xmlns:p14="http://schemas.microsoft.com/office/powerpoint/2010/main" val="2485158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10</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r>
              <a:rPr lang="it-IT" dirty="0"/>
              <a:t>ART. 12 (Poteri sostitutivi)  DL 77/2021</a:t>
            </a:r>
          </a:p>
          <a:p>
            <a:pPr eaLnBrk="1" hangingPunct="1"/>
            <a:r>
              <a:rPr lang="it-IT" dirty="0"/>
              <a:t>Comma 3. Nel caso in cui l'inadempimento, il ritardo, l'inerzia o la </a:t>
            </a:r>
            <a:r>
              <a:rPr lang="it-IT" dirty="0" err="1"/>
              <a:t>difformita'</a:t>
            </a:r>
            <a:r>
              <a:rPr lang="it-IT" dirty="0"/>
              <a:t> di cui al comma 1 sia ascrivibile a un soggetto attuatore diverso dalle regioni, dalle province autonome di Trento e di Bolzano, dalle </a:t>
            </a:r>
            <a:r>
              <a:rPr lang="it-IT" dirty="0" err="1"/>
              <a:t>citta'</a:t>
            </a:r>
            <a:r>
              <a:rPr lang="it-IT" dirty="0"/>
              <a:t> metropolitane, dalle province o dai comuni, all'assegnazione del termine non superiore a trenta giorni e al successivo esercizio del potere sostitutivo con le stesse </a:t>
            </a:r>
            <a:r>
              <a:rPr lang="it-IT" dirty="0" err="1"/>
              <a:t>modalita'</a:t>
            </a:r>
            <a:r>
              <a:rPr lang="it-IT" dirty="0"/>
              <a:t> previste dal secondo periodo del comma 1 provvede direttamente il Ministro competente. Lo stesso Ministro provvede analogamente nel caso in cui la richiesta di esercizio dei poteri sostitutivi provenga, per qualunque ragione, direttamente da un soggetto attuatore, ivi </a:t>
            </a:r>
            <a:r>
              <a:rPr lang="it-IT" b="1" i="1" dirty="0">
                <a:effectLst/>
              </a:rPr>
              <a:t>((compresi))</a:t>
            </a:r>
            <a:r>
              <a:rPr lang="it-IT" dirty="0"/>
              <a:t> le regioni, le province autonome di Trento e di Bolzano, le </a:t>
            </a:r>
            <a:r>
              <a:rPr lang="it-IT" dirty="0" err="1"/>
              <a:t>citta'</a:t>
            </a:r>
            <a:r>
              <a:rPr lang="it-IT" dirty="0"/>
              <a:t> metropolitane, le province e i comuni. </a:t>
            </a:r>
          </a:p>
          <a:p>
            <a:pPr eaLnBrk="1" hangingPunct="1"/>
            <a:endParaRPr lang="it-IT" altLang="it-IT" dirty="0"/>
          </a:p>
          <a:p>
            <a:pPr eaLnBrk="1" hangingPunct="1"/>
            <a:r>
              <a:rPr lang="it-IT" altLang="it-IT" dirty="0"/>
              <a:t>Comma 1. </a:t>
            </a:r>
            <a:r>
              <a:rPr lang="it-IT" dirty="0"/>
              <a:t>1. In caso di mancato rispetto da parte delle regioni, delle province autonome di Trento e di Bolzano, delle </a:t>
            </a:r>
            <a:r>
              <a:rPr lang="it-IT" dirty="0" err="1"/>
              <a:t>citta'</a:t>
            </a:r>
            <a:r>
              <a:rPr lang="it-IT" dirty="0"/>
              <a:t> metropolitane, delle province e dei comuni degli obblighi e impegni finalizzati all'attuazione del </a:t>
            </a:r>
            <a:r>
              <a:rPr lang="it-IT" b="1" i="1" dirty="0">
                <a:effectLst/>
              </a:rPr>
              <a:t>((PNRR))</a:t>
            </a:r>
            <a:r>
              <a:rPr lang="it-IT" dirty="0"/>
              <a:t> e assunti in </a:t>
            </a:r>
            <a:r>
              <a:rPr lang="it-IT" dirty="0" err="1"/>
              <a:t>qualita'</a:t>
            </a:r>
            <a:r>
              <a:rPr lang="it-IT" dirty="0"/>
              <a:t> di soggetti attuatori, consistenti anche nella mancata adozione di atti e provvedimenti necessari all'avvio dei progetti del Piano, ovvero nel ritardo, inerzia o </a:t>
            </a:r>
            <a:r>
              <a:rPr lang="it-IT" dirty="0" err="1"/>
              <a:t>difformita'</a:t>
            </a:r>
            <a:r>
              <a:rPr lang="it-IT" dirty="0"/>
              <a:t> nell'esecuzione dei progetti, il Presidente del Consiglio dei ministri, ove sia messo a rischio il conseguimento degli obiettivi intermedi e finali del PNRR e su proposta della Cabina di regia o del Ministro competente, assegna al soggetto attuatore interessato un termine per provvedere non superiore a trenta giorni. In caso di perdurante inerzia, su proposta del Presidente del Consiglio dei ministri o del Ministro competente, sentito il soggetto attuatore, il Consiglio dei ministri individua l'amministrazione, l'ente, l'organo o l'ufficio, ovvero in alternativa nomina uno o </a:t>
            </a:r>
            <a:r>
              <a:rPr lang="it-IT" dirty="0" err="1"/>
              <a:t>piu'</a:t>
            </a:r>
            <a:r>
              <a:rPr lang="it-IT" dirty="0"/>
              <a:t> commissari ad acta, ai quali attribuisce, in via sostitutiva, il potere di adottare gli atti o provvedimenti necessari ovvero di provvedere all'esecuzione </a:t>
            </a:r>
            <a:r>
              <a:rPr lang="it-IT" b="1" i="1" dirty="0">
                <a:effectLst/>
              </a:rPr>
              <a:t>((dei progetti))</a:t>
            </a:r>
            <a:r>
              <a:rPr lang="it-IT" dirty="0"/>
              <a:t>, anche avvalendosi di </a:t>
            </a:r>
            <a:r>
              <a:rPr lang="it-IT" dirty="0" err="1"/>
              <a:t>societa'</a:t>
            </a:r>
            <a:r>
              <a:rPr lang="it-IT" dirty="0"/>
              <a:t> di cui all'</a:t>
            </a:r>
            <a:r>
              <a:rPr lang="it-IT" u="sng" dirty="0">
                <a:solidFill>
                  <a:srgbClr val="0066CC"/>
                </a:solidFill>
                <a:effectLst/>
                <a:hlinkClick r:id="rId3"/>
              </a:rPr>
              <a:t>articolo 2 del </a:t>
            </a:r>
            <a:r>
              <a:rPr lang="it-IT" b="1" u="sng" dirty="0">
                <a:solidFill>
                  <a:srgbClr val="0066CC"/>
                </a:solidFill>
                <a:effectLst/>
                <a:hlinkClick r:id="rId3"/>
              </a:rPr>
              <a:t>decreto</a:t>
            </a:r>
            <a:r>
              <a:rPr lang="it-IT" u="sng" dirty="0">
                <a:solidFill>
                  <a:srgbClr val="0066CC"/>
                </a:solidFill>
                <a:effectLst/>
                <a:hlinkClick r:id="rId3"/>
              </a:rPr>
              <a:t> legislativo 19 agosto 2016, n. 175</a:t>
            </a:r>
            <a:r>
              <a:rPr lang="it-IT" dirty="0"/>
              <a:t> o di altre amministrazioni specificamente indicate. </a:t>
            </a:r>
            <a:endParaRPr lang="it-IT" altLang="it-IT" dirty="0"/>
          </a:p>
        </p:txBody>
      </p:sp>
    </p:spTree>
    <p:extLst>
      <p:ext uri="{BB962C8B-B14F-4D97-AF65-F5344CB8AC3E}">
        <p14:creationId xmlns:p14="http://schemas.microsoft.com/office/powerpoint/2010/main" val="933786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955254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4157659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47689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515030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2193166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828150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17</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830785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18</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582388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19</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006910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r>
              <a:rPr lang="it-IT" sz="1200" b="1" i="0" dirty="0">
                <a:solidFill>
                  <a:srgbClr val="000000"/>
                </a:solidFill>
                <a:effectLst/>
                <a:latin typeface="Arial" panose="020B0604020202020204" pitchFamily="34" charset="0"/>
              </a:rPr>
              <a:t>Finanziamento al Ministero dell’Istruzione </a:t>
            </a:r>
          </a:p>
          <a:p>
            <a:pPr algn="ctr"/>
            <a:r>
              <a:rPr lang="it-IT" sz="1200" b="1" i="0" dirty="0">
                <a:solidFill>
                  <a:srgbClr val="000000"/>
                </a:solidFill>
                <a:effectLst/>
                <a:latin typeface="Arial" panose="020B0604020202020204" pitchFamily="34" charset="0"/>
              </a:rPr>
              <a:t>PagoPA e app IO</a:t>
            </a:r>
            <a:r>
              <a:rPr lang="it-IT" sz="1200" b="0" i="0" dirty="0">
                <a:solidFill>
                  <a:srgbClr val="000000"/>
                </a:solidFill>
                <a:effectLst/>
                <a:latin typeface="Arial" panose="020B0604020202020204" pitchFamily="34" charset="0"/>
              </a:rPr>
              <a:t>: finalizzato ad accelerare l’adozione di </a:t>
            </a:r>
            <a:r>
              <a:rPr lang="it-IT" sz="1200" b="0" i="0" dirty="0" err="1">
                <a:solidFill>
                  <a:srgbClr val="000000"/>
                </a:solidFill>
                <a:effectLst/>
                <a:latin typeface="Arial" panose="020B0604020202020204" pitchFamily="34" charset="0"/>
              </a:rPr>
              <a:t>pagoPA</a:t>
            </a:r>
            <a:r>
              <a:rPr lang="it-IT" sz="1200" b="0" i="0" dirty="0">
                <a:solidFill>
                  <a:srgbClr val="000000"/>
                </a:solidFill>
                <a:effectLst/>
                <a:latin typeface="Arial" panose="020B0604020202020204" pitchFamily="34" charset="0"/>
              </a:rPr>
              <a:t>, la piattaforma digitale per i pagamenti verso le Pubbliche Amministrazioni, e di app IO quale principale punto di contatto tra Enti e cittadini per la fruizione dei servizi pubblici digitali.</a:t>
            </a:r>
            <a:br>
              <a:rPr lang="it-IT" sz="1200" dirty="0"/>
            </a:br>
            <a:r>
              <a:rPr lang="it-IT" sz="1200" b="1" i="0" dirty="0">
                <a:solidFill>
                  <a:srgbClr val="000000"/>
                </a:solidFill>
                <a:effectLst/>
                <a:latin typeface="Arial" panose="020B0604020202020204" pitchFamily="34" charset="0"/>
              </a:rPr>
              <a:t>SPID e CIE</a:t>
            </a:r>
            <a:r>
              <a:rPr lang="it-IT" sz="1200" b="0" i="0" dirty="0">
                <a:solidFill>
                  <a:srgbClr val="000000"/>
                </a:solidFill>
                <a:effectLst/>
                <a:latin typeface="Arial" panose="020B0604020202020204" pitchFamily="34" charset="0"/>
              </a:rPr>
              <a:t>: finalizzato a promuovere l’adozione dell’identità digitale (Sistema Pubblico di Identità Digitale, SPID e Carta d’Identità Elettronica, CIE), consentendo l’accesso ai servizi digitali erogati dalle Istituzioni scolastiche attraverso SPID e CIE.</a:t>
            </a:r>
            <a:endParaRPr lang="it-IT" sz="1400" i="1" dirty="0"/>
          </a:p>
        </p:txBody>
      </p:sp>
    </p:spTree>
    <p:extLst>
      <p:ext uri="{BB962C8B-B14F-4D97-AF65-F5344CB8AC3E}">
        <p14:creationId xmlns:p14="http://schemas.microsoft.com/office/powerpoint/2010/main" val="2351728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20</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449860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783997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841539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4270744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943140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3157416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934117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27</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5102327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28</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4516463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29</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3828510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2362779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30</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36835483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31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marL="198120" marR="160655" algn="just">
              <a:spcBef>
                <a:spcPts val="1160"/>
              </a:spcBef>
              <a:spcAft>
                <a:spcPts val="0"/>
              </a:spcAft>
            </a:pPr>
            <a:r>
              <a:rPr lang="it-IT" sz="1800" b="1" dirty="0">
                <a:effectLst/>
                <a:latin typeface="Arial" panose="020B0604020202020204" pitchFamily="34" charset="0"/>
                <a:ea typeface="Arial MT"/>
                <a:cs typeface="Arial MT"/>
              </a:rPr>
              <a:t>CONTRATTAZIONE INTEGRATIVA:</a:t>
            </a:r>
            <a:r>
              <a:rPr lang="it-IT" sz="1800" b="1" dirty="0">
                <a:solidFill>
                  <a:srgbClr val="FF0000"/>
                </a:solidFill>
                <a:effectLst/>
                <a:latin typeface="Arial" panose="020B0604020202020204" pitchFamily="34" charset="0"/>
                <a:ea typeface="Arial MT"/>
                <a:cs typeface="Arial MT"/>
              </a:rPr>
              <a:t> </a:t>
            </a:r>
            <a:r>
              <a:rPr lang="it-IT" sz="1800" b="1" dirty="0">
                <a:effectLst/>
                <a:latin typeface="Arial" panose="020B0604020202020204" pitchFamily="34" charset="0"/>
                <a:ea typeface="Arial MT"/>
                <a:cs typeface="Arial MT"/>
              </a:rPr>
              <a:t>I FONDI EXTRA MOF (FINANZIAMENTI MI, EE.LL,, PON, POR, PNRR) </a:t>
            </a:r>
            <a:endParaRPr lang="it-IT" sz="1800" dirty="0">
              <a:effectLst/>
              <a:latin typeface="Arial MT"/>
              <a:ea typeface="Arial MT"/>
              <a:cs typeface="Arial MT"/>
            </a:endParaRPr>
          </a:p>
          <a:p>
            <a:pPr marL="180340" marR="160655" algn="just">
              <a:spcBef>
                <a:spcPts val="1160"/>
              </a:spcBef>
              <a:spcAft>
                <a:spcPts val="0"/>
              </a:spcAft>
            </a:pPr>
            <a:r>
              <a:rPr lang="it-IT" sz="1800" dirty="0">
                <a:effectLst/>
                <a:latin typeface="Arial" panose="020B0604020202020204" pitchFamily="34" charset="0"/>
                <a:ea typeface="Arial MT"/>
                <a:cs typeface="Arial MT"/>
              </a:rPr>
              <a:t>Si tratta di finanziamenti alle scuole assegnati a seguito della partecipazione delle scuole ad avvisi pubblici (POR e PON) o assegnati a tutte le scuole, come sta avvenendo con i finanziamenti della Missione 4 (istruzione e Ricerca) del PNRR e comunque i progetti a qualsiasi titolo come ad esempio quelli derivanti da fondi regionali, che in diversi casi sono assai cospicui.</a:t>
            </a:r>
            <a:endParaRPr lang="it-IT" sz="1800" dirty="0">
              <a:effectLst/>
              <a:latin typeface="Arial MT"/>
              <a:ea typeface="Arial MT"/>
              <a:cs typeface="Arial MT"/>
            </a:endParaRPr>
          </a:p>
          <a:p>
            <a:pPr marL="180340" marR="159385" algn="just">
              <a:spcAft>
                <a:spcPts val="0"/>
              </a:spcAft>
            </a:pPr>
            <a:r>
              <a:rPr lang="it-IT" sz="1800" dirty="0">
                <a:effectLst/>
                <a:latin typeface="Arial" panose="020B0604020202020204" pitchFamily="34" charset="0"/>
                <a:ea typeface="Arial MT"/>
                <a:cs typeface="Arial MT"/>
              </a:rPr>
              <a:t>Il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CCNL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2016/18 dispone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che</a:t>
            </a:r>
            <a:r>
              <a:rPr lang="it-IT" sz="1800" spc="5" dirty="0">
                <a:effectLst/>
                <a:latin typeface="Arial" panose="020B0604020202020204" pitchFamily="34" charset="0"/>
                <a:ea typeface="Arial MT"/>
                <a:cs typeface="Arial MT"/>
              </a:rPr>
              <a:t> relativamente a </a:t>
            </a:r>
            <a:r>
              <a:rPr lang="it-IT" sz="1800" dirty="0">
                <a:effectLst/>
                <a:latin typeface="Arial" panose="020B0604020202020204" pitchFamily="34" charset="0"/>
                <a:ea typeface="Arial MT"/>
                <a:cs typeface="Arial MT"/>
              </a:rPr>
              <a:t>questi finanziamenti</a:t>
            </a:r>
            <a:r>
              <a:rPr lang="it-IT" sz="1800" dirty="0">
                <a:solidFill>
                  <a:srgbClr val="FF0000"/>
                </a:solidFill>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siano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oggetto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contrattazione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integrativa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livello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dell’istituzione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scolastica, </a:t>
            </a:r>
            <a:r>
              <a:rPr lang="it-IT" sz="1800" i="1" dirty="0">
                <a:effectLst/>
                <a:latin typeface="Arial" panose="020B0604020202020204" pitchFamily="34" charset="0"/>
                <a:ea typeface="Arial MT"/>
                <a:cs typeface="Arial MT"/>
              </a:rPr>
              <a:t>“i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criteri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per</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l’attribuzione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dei</a:t>
            </a:r>
            <a:r>
              <a:rPr lang="it-IT" sz="1800" i="1"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compensi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accessori,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sensi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dell’art</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45</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comma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1</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del</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D.L.vo</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165/2001,</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al</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personale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docente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educativo</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ed</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ATA,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inclusa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la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quota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delle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risorse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relative……ai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progetti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nazionali</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e</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comunitari, eventualmente destinate alla remunerazione del personale” </a:t>
            </a:r>
            <a:r>
              <a:rPr lang="it-IT" sz="1800" dirty="0">
                <a:effectLst/>
                <a:latin typeface="Arial" panose="020B0604020202020204" pitchFamily="34" charset="0"/>
                <a:ea typeface="Arial MT"/>
                <a:cs typeface="Arial MT"/>
              </a:rPr>
              <a:t>(art 22, comma 4</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lettera c3).</a:t>
            </a:r>
            <a:endParaRPr lang="it-IT" sz="1800" dirty="0">
              <a:effectLst/>
              <a:latin typeface="Arial MT"/>
              <a:ea typeface="Arial MT"/>
              <a:cs typeface="Arial MT"/>
            </a:endParaRPr>
          </a:p>
          <a:p>
            <a:pPr marL="198120" marR="159385" algn="just">
              <a:spcAft>
                <a:spcPts val="0"/>
              </a:spcAft>
            </a:pPr>
            <a:r>
              <a:rPr lang="it-IT" sz="1800" dirty="0">
                <a:effectLst/>
                <a:latin typeface="Arial" panose="020B0604020202020204" pitchFamily="34" charset="0"/>
                <a:ea typeface="Arial MT"/>
                <a:cs typeface="Arial MT"/>
              </a:rPr>
              <a:t>Lo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stesso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Contratto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dispone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altresì</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che,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fine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individuare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personale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che</a:t>
            </a:r>
            <a:r>
              <a:rPr lang="it-IT" sz="1800" spc="33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è</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destinatario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compensi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accessori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compensi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derivanti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dai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PON</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e</a:t>
            </a:r>
            <a:r>
              <a:rPr lang="it-IT" sz="1800" spc="33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destinati</a:t>
            </a:r>
            <a:r>
              <a:rPr lang="it-IT" sz="1800" spc="33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personale sono inclusi    </a:t>
            </a:r>
            <a:r>
              <a:rPr lang="it-IT" sz="1800" i="1" dirty="0">
                <a:effectLst/>
                <a:latin typeface="Arial" panose="020B0604020202020204" pitchFamily="34" charset="0"/>
                <a:ea typeface="Arial MT"/>
                <a:cs typeface="Arial MT"/>
              </a:rPr>
              <a:t>- vedi art 45 sopra citato - </a:t>
            </a:r>
            <a:r>
              <a:rPr lang="it-IT" sz="1800" dirty="0">
                <a:effectLst/>
                <a:latin typeface="Arial" panose="020B0604020202020204" pitchFamily="34" charset="0"/>
                <a:ea typeface="Arial MT"/>
                <a:cs typeface="Arial MT"/>
              </a:rPr>
              <a:t>fra i compensi accessori) si attiva l’istituto </a:t>
            </a:r>
            <a:r>
              <a:rPr lang="it-IT" sz="1800" spc="-32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confronto</a:t>
            </a:r>
            <a:r>
              <a:rPr lang="it-IT" sz="1800" spc="1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(art.</a:t>
            </a:r>
            <a:r>
              <a:rPr lang="it-IT" sz="1800" i="1" spc="-10"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22 comma 8, lettera</a:t>
            </a:r>
            <a:r>
              <a:rPr lang="it-IT" sz="1800" i="1" spc="-10"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b1).</a:t>
            </a:r>
            <a:endParaRPr lang="it-IT" sz="1800" dirty="0">
              <a:effectLst/>
              <a:latin typeface="Arial MT"/>
              <a:ea typeface="Arial MT"/>
              <a:cs typeface="Arial MT"/>
            </a:endParaRPr>
          </a:p>
          <a:p>
            <a:pPr marL="198120" marR="158750" algn="just">
              <a:spcAft>
                <a:spcPts val="0"/>
              </a:spcAft>
            </a:pPr>
            <a:r>
              <a:rPr lang="it-IT" sz="1800" dirty="0">
                <a:effectLst/>
                <a:latin typeface="Arial" panose="020B0604020202020204" pitchFamily="34" charset="0"/>
                <a:ea typeface="Arial MT"/>
                <a:cs typeface="Arial MT"/>
              </a:rPr>
              <a:t>Il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CCNL,</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infine,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prevede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che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siano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oggetto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informazione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preventiva,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livello</a:t>
            </a:r>
            <a:r>
              <a:rPr lang="it-IT" sz="1800" spc="33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istituzione scolastica ed educativa, i criteri di attuazione dei progetti nazionali ed europei</a:t>
            </a:r>
            <a:r>
              <a:rPr lang="it-IT" sz="1800"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(art 22, comma 9 lett. b2) </a:t>
            </a:r>
            <a:r>
              <a:rPr lang="it-IT" sz="1800" dirty="0">
                <a:effectLst/>
                <a:latin typeface="Arial" panose="020B0604020202020204" pitchFamily="34" charset="0"/>
                <a:ea typeface="Arial MT"/>
                <a:cs typeface="Arial MT"/>
              </a:rPr>
              <a:t>e di informazione successiva gli esiti del confronto e della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contrattazione </a:t>
            </a:r>
            <a:r>
              <a:rPr lang="it-IT" sz="1800" i="1" dirty="0">
                <a:effectLst/>
                <a:latin typeface="Arial" panose="020B0604020202020204" pitchFamily="34" charset="0"/>
                <a:ea typeface="Arial MT"/>
                <a:cs typeface="Arial MT"/>
              </a:rPr>
              <a:t>(art</a:t>
            </a:r>
            <a:r>
              <a:rPr lang="it-IT" sz="1800" i="1" spc="-10"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5,</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comma 5 richiamato ancora</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dall’art</a:t>
            </a:r>
            <a:r>
              <a:rPr lang="it-IT" sz="1800" i="1" spc="-10"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22</a:t>
            </a:r>
            <a:r>
              <a:rPr lang="it-IT" sz="1800" i="1" spc="-5" dirty="0">
                <a:effectLst/>
                <a:latin typeface="Arial" panose="020B0604020202020204" pitchFamily="34" charset="0"/>
                <a:ea typeface="Arial MT"/>
                <a:cs typeface="Arial MT"/>
              </a:rPr>
              <a:t> </a:t>
            </a:r>
            <a:r>
              <a:rPr lang="it-IT" sz="1800" i="1" dirty="0">
                <a:effectLst/>
                <a:latin typeface="Arial" panose="020B0604020202020204" pitchFamily="34" charset="0"/>
                <a:ea typeface="Arial MT"/>
                <a:cs typeface="Arial MT"/>
              </a:rPr>
              <a:t>comma 9).</a:t>
            </a:r>
            <a:endParaRPr lang="it-IT" sz="1800" dirty="0">
              <a:effectLst/>
              <a:latin typeface="Arial MT"/>
              <a:ea typeface="Arial MT"/>
              <a:cs typeface="Arial MT"/>
            </a:endParaRPr>
          </a:p>
          <a:p>
            <a:pPr marL="198120" marR="158750" algn="just">
              <a:spcBef>
                <a:spcPts val="5"/>
              </a:spcBef>
              <a:spcAft>
                <a:spcPts val="0"/>
              </a:spcAft>
            </a:pPr>
            <a:r>
              <a:rPr lang="it-IT" sz="1800" dirty="0">
                <a:effectLst/>
                <a:latin typeface="Arial" panose="020B0604020202020204" pitchFamily="34" charset="0"/>
                <a:ea typeface="Arial MT"/>
                <a:cs typeface="Arial MT"/>
              </a:rPr>
              <a:t>Da</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ciò</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derivano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le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conseguenti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azioni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che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le</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parti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contrattuali</a:t>
            </a:r>
            <a:r>
              <a:rPr lang="it-IT" sz="1800" spc="33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(RSU/organizzazioni</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sindacali</a:t>
            </a:r>
            <a:r>
              <a:rPr lang="it-IT" sz="1800" spc="-1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firmatarie</a:t>
            </a:r>
            <a:r>
              <a:rPr lang="it-IT" sz="1800" spc="-1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del</a:t>
            </a:r>
            <a:r>
              <a:rPr lang="it-IT" sz="1800" spc="-2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CCNL</a:t>
            </a:r>
            <a:r>
              <a:rPr lang="it-IT" sz="1800" spc="-5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a:t>
            </a:r>
            <a:r>
              <a:rPr lang="it-IT" sz="1800" spc="-1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Dirigente Scolastico)</a:t>
            </a:r>
            <a:r>
              <a:rPr lang="it-IT" sz="1800" spc="-1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possono/devono</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mettere</a:t>
            </a:r>
            <a:r>
              <a:rPr lang="it-IT" sz="1800" spc="-10"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in</a:t>
            </a:r>
            <a:r>
              <a:rPr lang="it-IT" sz="1800" spc="-5" dirty="0">
                <a:effectLst/>
                <a:latin typeface="Arial" panose="020B0604020202020204" pitchFamily="34" charset="0"/>
                <a:ea typeface="Arial MT"/>
                <a:cs typeface="Arial MT"/>
              </a:rPr>
              <a:t> </a:t>
            </a:r>
            <a:r>
              <a:rPr lang="it-IT" sz="1800" dirty="0">
                <a:effectLst/>
                <a:latin typeface="Arial" panose="020B0604020202020204" pitchFamily="34" charset="0"/>
                <a:ea typeface="Arial MT"/>
                <a:cs typeface="Arial MT"/>
              </a:rPr>
              <a:t>campo:</a:t>
            </a:r>
            <a:endParaRPr lang="it-IT" sz="1800" dirty="0">
              <a:effectLst/>
              <a:latin typeface="Arial MT"/>
              <a:ea typeface="Arial MT"/>
              <a:cs typeface="Arial MT"/>
            </a:endParaRPr>
          </a:p>
          <a:p>
            <a:pPr marL="198120" marR="158115" algn="just">
              <a:spcAft>
                <a:spcPts val="0"/>
              </a:spcAft>
            </a:pPr>
            <a:endParaRPr lang="it-IT" sz="1800" b="1" dirty="0">
              <a:effectLst/>
              <a:latin typeface="Times New Roman" panose="02020603050405020304" pitchFamily="18" charset="0"/>
              <a:ea typeface="Arial MT"/>
              <a:cs typeface="Arial MT"/>
            </a:endParaRPr>
          </a:p>
          <a:p>
            <a:pPr marL="198120" marR="158115" algn="just">
              <a:spcAft>
                <a:spcPts val="0"/>
              </a:spcAft>
            </a:pPr>
            <a:r>
              <a:rPr lang="it-IT" sz="1800" b="1" dirty="0">
                <a:effectLst/>
                <a:latin typeface="Times New Roman" panose="02020603050405020304" pitchFamily="18" charset="0"/>
                <a:ea typeface="Arial MT"/>
                <a:cs typeface="Arial MT"/>
              </a:rPr>
              <a:t>Ipotesi di Articolo per il contratto integrativo di istituto su Progetti che utilizzano finanziamenti diversi dal MOF</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Art…. (Progetti extra MOF)</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1.- Relativamente alla partecipazione della scuola ai Progetti comunitari viene effettuata l’informazione preventiva dopo l’approvazione della partecipazione ai bandi da parte del Collegio dei Docenti e del Consiglio di Istituto e, successivamente all’assegnazione del finanziamento, prima della programmazione delle attività.</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2. Relativamente all’utilizzo dei finanziamenti del PNRR viene effettuata l’informazione preventiva prima della programmazione delle attività.</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3.- In sede di confronto sui criteri per l’individuazione del personale docente, educativo ed ATA da utilizzare nelle attività retribuite con il fondo di istituto si effettua lo stesso anche sui criteri per l’individuazione del personale che parteciperà all’elaborazione del progetto finanziato.</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4.- Nel caso di compensi diversi da quelli riconosciuti a costi standard, all’informazione sui fondi erogati alla scuola per la realizzazione del progetto assegnato, seguirà una apposita sessione di contrattazione relativamente all’utilizzo dei fondi del progetto destinati, nello specifico, al personale e all’ammontare dei relativi compensi.</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 </a:t>
            </a:r>
            <a:endParaRPr lang="it-IT" sz="1800" dirty="0">
              <a:effectLst/>
              <a:latin typeface="Arial MT"/>
              <a:ea typeface="Arial MT"/>
              <a:cs typeface="Arial MT"/>
            </a:endParaRPr>
          </a:p>
          <a:p>
            <a:pPr marL="198120" marR="158115" algn="just">
              <a:spcAft>
                <a:spcPts val="0"/>
              </a:spcAft>
            </a:pPr>
            <a:r>
              <a:rPr lang="it-IT" sz="1800" dirty="0">
                <a:effectLst/>
                <a:latin typeface="Times New Roman" panose="02020603050405020304" pitchFamily="18" charset="0"/>
                <a:ea typeface="Arial MT"/>
                <a:cs typeface="Arial MT"/>
              </a:rPr>
              <a:t>5.- In sede di informazione successiva sull’utilizzo dei fondi per retribuire il personale sarà data specifica informazione, distintamente per ognuno dei progetti attuati, sulle retribuzioni percepite da ciascuna unità di personale della scuola coinvolta nella realizzazione.</a:t>
            </a:r>
            <a:endParaRPr lang="it-IT" sz="1800" dirty="0">
              <a:effectLst/>
              <a:latin typeface="Arial MT"/>
              <a:ea typeface="Arial MT"/>
              <a:cs typeface="Arial MT"/>
            </a:endParaRPr>
          </a:p>
          <a:p>
            <a:pPr eaLnBrk="1" hangingPunct="1"/>
            <a:endParaRPr lang="it-IT" altLang="it-IT" dirty="0"/>
          </a:p>
        </p:txBody>
      </p:sp>
    </p:spTree>
    <p:extLst>
      <p:ext uri="{BB962C8B-B14F-4D97-AF65-F5344CB8AC3E}">
        <p14:creationId xmlns:p14="http://schemas.microsoft.com/office/powerpoint/2010/main" val="21763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3817530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r>
              <a:rPr lang="it-IT" dirty="0"/>
              <a:t>La quota destinata alla trasformazione delle aule in ambienti innovativi di apprendimento nelle scuole primarie e nelle scuole secondarie di primo e di secondo grado è pari a complessivi euro 1.296.000.000,00 di progetti nuovi ed euro 379.200.000,00 di progetti già in essere. Tale quota per la realizzazione dell’azione Next Generation </a:t>
            </a:r>
            <a:r>
              <a:rPr lang="it-IT" dirty="0" err="1"/>
              <a:t>Classrooms</a:t>
            </a:r>
            <a:r>
              <a:rPr lang="it-IT" dirty="0"/>
              <a:t> è ripartita fra tutte le istituzioni scolastiche del primo e del secondo ciclo in misura proporzionale al numero di classi attive nell’anno scolastico 2021-2022 e tenendo conto di una riserva del 40% delle risorse a favore delle scuole delle regioni del Mezzogiorno. </a:t>
            </a:r>
          </a:p>
          <a:p>
            <a:pPr eaLnBrk="1" hangingPunct="1"/>
            <a:r>
              <a:rPr lang="it-IT" dirty="0"/>
              <a:t>La quota destinata per l’azione Next Generation Labs per la realizzazione di laboratori per le professioni digitali nelle scuole secondarie di secondo grado è pari a euro 424.800.000,00 e viene ripartita tra le istituzioni scolastiche del secondo ciclo di istruzione, tenendo conto di una riserva di almeno il 40% delle risorse a favore delle scuole delle regioni del Mezzogiorno</a:t>
            </a:r>
            <a:endParaRPr lang="it-IT" altLang="it-IT" dirty="0"/>
          </a:p>
        </p:txBody>
      </p:sp>
    </p:spTree>
    <p:extLst>
      <p:ext uri="{BB962C8B-B14F-4D97-AF65-F5344CB8AC3E}">
        <p14:creationId xmlns:p14="http://schemas.microsoft.com/office/powerpoint/2010/main" val="2486867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r>
              <a:rPr lang="it-IT" dirty="0"/>
              <a:t>Dalla Circolare  del MEF RGS SERVIZIO CENTRALE PER IL PNRR UFFICI II – IV n.30 dell11 agosto 2022 </a:t>
            </a:r>
            <a:r>
              <a:rPr lang="it-IT" dirty="0">
                <a:hlinkClick r:id="rId3"/>
              </a:rPr>
              <a:t>Template circolare RGS (lentepubblica.it)</a:t>
            </a:r>
            <a:endParaRPr lang="it-IT" dirty="0"/>
          </a:p>
          <a:p>
            <a:pPr eaLnBrk="1" hangingPunct="1"/>
            <a:r>
              <a:rPr lang="it-IT" dirty="0"/>
              <a:t>Il decreto-legge 31 maggio 2021 n. 77, convertito con modificazioni dalla legge 29 luglio 2021 n. 108 individua, agli artt. 1 e 8, le Amministrazioni centrali titolari di Misure PNRR1 quali strutture responsabili delle procedure di attuazione e rendicontazione, della regolarità della spesa, del conseguimento degli obiettivi intermedi e finali e di ogni altro adempimento previsto dalla normativa </a:t>
            </a:r>
            <a:r>
              <a:rPr lang="it-IT" dirty="0" err="1"/>
              <a:t>unionale</a:t>
            </a:r>
            <a:r>
              <a:rPr lang="it-IT" dirty="0"/>
              <a:t> e nazionale applicabile al PNRR. A tal fine, le Amministrazioni stesse sono chiamate, in particolare, a adottare tutte le iniziative necessarie a prevenire ed individuare le frodi e i conflitti di interesse ed evitare il rischio di doppio finanziamento pubblico degli interventi.</a:t>
            </a:r>
            <a:endParaRPr lang="it-IT" altLang="it-IT" dirty="0"/>
          </a:p>
        </p:txBody>
      </p:sp>
    </p:spTree>
    <p:extLst>
      <p:ext uri="{BB962C8B-B14F-4D97-AF65-F5344CB8AC3E}">
        <p14:creationId xmlns:p14="http://schemas.microsoft.com/office/powerpoint/2010/main" val="186528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7</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2463710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8</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697951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9</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332633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DCD0A1-6753-55B9-0050-271533591EB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9E05C70-D4ED-157C-86D8-D94DBC0B8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F8E4FA4-A0E1-CD90-2FD3-586C60B5246B}"/>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1B9C6A82-157A-3425-FAAB-F51C508278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9AE7D3-B497-20E3-95D4-FA834E7EF6D1}"/>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162166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701DF0-FCB5-C215-F4FB-D46AA74B620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3795CEF-99FD-0D23-A39A-D4186B2FCD7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63656A-1F92-6915-4C34-8C7651A46B6C}"/>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AEDAA1DA-DDE4-2168-A154-16A1D630DFD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860B94-8474-05F3-EFD1-6840BEA3F905}"/>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265653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B4A5185-FD25-1E2F-E457-5D757C09CA6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FB38C63-0A89-3D88-7233-010A6DF6A8F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8AEF89-D240-1EB6-A83F-F69509080D26}"/>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49835C83-4B43-3AF7-B7BB-C0FFEFDB30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3F52DE3-FEE3-5A74-4773-8BFFA596C74B}"/>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4111191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23CC2C-9B82-7916-2722-E60E3962B90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AD04362-A996-89F3-262D-01043D9C889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7D9F42-5765-E75C-4F05-44270DB27A0C}"/>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59949F6A-258E-4170-2C00-1D7E607661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BAE4250-59A1-2500-C6BB-8446E03DFCE3}"/>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365284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AC2C0F-C44D-595E-0B85-9729D3D58D9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3F78C92-E225-34CC-6B89-90EE7D2C06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FC79C76-4471-DED8-60E5-0FC88E15E48A}"/>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3FFFDEBF-691B-66EC-CF20-E047B2C3CB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A23BCC-2F6C-CF92-A3AA-D72039B4E8D9}"/>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405150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150F7F-0572-3B79-7E4A-C7E267AF89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C5C7A4-60FF-96FB-E6C2-A800A691D6F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F65D457-116C-2466-B72C-3CCAB27DB14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AF4B97C-A801-DD78-2DBE-76F745F75010}"/>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6" name="Segnaposto piè di pagina 5">
            <a:extLst>
              <a:ext uri="{FF2B5EF4-FFF2-40B4-BE49-F238E27FC236}">
                <a16:creationId xmlns:a16="http://schemas.microsoft.com/office/drawing/2014/main" id="{D8B12C98-A155-EC67-2084-A1DDEC69155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1CB207B-BBAD-0ECB-C085-6EC1DB1624A2}"/>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229589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8A620-1162-72B2-AEE6-C22F9D081ED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166A1A7-461C-FB4B-F395-A35C0AE067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3431C73-7633-C207-A191-1A4C8E89297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447DADE-49EB-8E55-2ECA-4A4E09DD5A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459C18E-8F85-B11B-B418-C1C7C9BA120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8D6A42C-19C8-A8EB-14ED-6B2CBA5E709E}"/>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8" name="Segnaposto piè di pagina 7">
            <a:extLst>
              <a:ext uri="{FF2B5EF4-FFF2-40B4-BE49-F238E27FC236}">
                <a16:creationId xmlns:a16="http://schemas.microsoft.com/office/drawing/2014/main" id="{CA35F6DE-F2CF-EEBF-A5EB-74E7DAE4BCF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639E4B8-5ABA-A0E5-FBA2-E136300A1C02}"/>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2771081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C80CA6-6C40-DA00-AED9-00CD49E8B54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643688B-F4B8-A334-187A-FD07099D62F3}"/>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4" name="Segnaposto piè di pagina 3">
            <a:extLst>
              <a:ext uri="{FF2B5EF4-FFF2-40B4-BE49-F238E27FC236}">
                <a16:creationId xmlns:a16="http://schemas.microsoft.com/office/drawing/2014/main" id="{577569E4-7B03-DD41-E12E-57BFC7203E8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94EED53-DC83-0E0B-EEF5-388A7E289DC7}"/>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279873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E0CD28B-3CD4-6D97-EA07-78D6838168A9}"/>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3" name="Segnaposto piè di pagina 2">
            <a:extLst>
              <a:ext uri="{FF2B5EF4-FFF2-40B4-BE49-F238E27FC236}">
                <a16:creationId xmlns:a16="http://schemas.microsoft.com/office/drawing/2014/main" id="{0B10BFB5-F166-C1B5-F724-928FFDF80D4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0C496A6-CD11-5147-0F55-2DC4B6FD0691}"/>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5775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E061C2-5DE3-2BE1-498B-CECD39F67BF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A1B100-DC88-E1A5-B21C-8BE6ED1E34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CF8D41B-EA9F-64ED-87C6-1BA7CC5AB9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88E8E6B-0DFC-4326-5D13-099B7324CE70}"/>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6" name="Segnaposto piè di pagina 5">
            <a:extLst>
              <a:ext uri="{FF2B5EF4-FFF2-40B4-BE49-F238E27FC236}">
                <a16:creationId xmlns:a16="http://schemas.microsoft.com/office/drawing/2014/main" id="{F9BE093A-5398-1C41-AF39-8DE7606361A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F1FAF0-5DA3-7EC9-056C-105C5FBB59DF}"/>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138019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F56AC0-B8CA-533A-79C5-30565FCF902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F24EB39-A8E5-242B-27A8-AA2708F77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BECE87D-9745-46FB-AEA2-86582A41F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EC00C5F-0482-1BDA-DF8A-1CBBA6D96D9A}"/>
              </a:ext>
            </a:extLst>
          </p:cNvPr>
          <p:cNvSpPr>
            <a:spLocks noGrp="1"/>
          </p:cNvSpPr>
          <p:nvPr>
            <p:ph type="dt" sz="half" idx="10"/>
          </p:nvPr>
        </p:nvSpPr>
        <p:spPr/>
        <p:txBody>
          <a:bodyPr/>
          <a:lstStyle/>
          <a:p>
            <a:fld id="{BAD3CF75-CCEA-40B5-B962-55D4FA7CB75A}" type="datetimeFigureOut">
              <a:rPr lang="it-IT" smtClean="0"/>
              <a:t>10/10/2022</a:t>
            </a:fld>
            <a:endParaRPr lang="it-IT"/>
          </a:p>
        </p:txBody>
      </p:sp>
      <p:sp>
        <p:nvSpPr>
          <p:cNvPr id="6" name="Segnaposto piè di pagina 5">
            <a:extLst>
              <a:ext uri="{FF2B5EF4-FFF2-40B4-BE49-F238E27FC236}">
                <a16:creationId xmlns:a16="http://schemas.microsoft.com/office/drawing/2014/main" id="{D51102E3-A9E4-71DD-5F4E-C3999460AE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10312D6-DC46-E6E6-A314-BB3DF07F9A5B}"/>
              </a:ext>
            </a:extLst>
          </p:cNvPr>
          <p:cNvSpPr>
            <a:spLocks noGrp="1"/>
          </p:cNvSpPr>
          <p:nvPr>
            <p:ph type="sldNum" sz="quarter" idx="12"/>
          </p:nvPr>
        </p:nvSpPr>
        <p:spPr/>
        <p:txBody>
          <a:bodyPr/>
          <a:lstStyle/>
          <a:p>
            <a:fld id="{D0D5C12A-67C7-4D5C-9489-793BDD76908A}" type="slidenum">
              <a:rPr lang="it-IT" smtClean="0"/>
              <a:t>‹N›</a:t>
            </a:fld>
            <a:endParaRPr lang="it-IT"/>
          </a:p>
        </p:txBody>
      </p:sp>
    </p:spTree>
    <p:extLst>
      <p:ext uri="{BB962C8B-B14F-4D97-AF65-F5344CB8AC3E}">
        <p14:creationId xmlns:p14="http://schemas.microsoft.com/office/powerpoint/2010/main" val="3915209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8946A70-2EA1-73A9-5C30-740890B89C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A28DE06-B41C-1951-B75A-6FC7826E28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74BDF0A-09FA-D76D-0C34-E3CE44CF8D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3CF75-CCEA-40B5-B962-55D4FA7CB75A}" type="datetimeFigureOut">
              <a:rPr lang="it-IT" smtClean="0"/>
              <a:t>10/10/2022</a:t>
            </a:fld>
            <a:endParaRPr lang="it-IT"/>
          </a:p>
        </p:txBody>
      </p:sp>
      <p:sp>
        <p:nvSpPr>
          <p:cNvPr id="5" name="Segnaposto piè di pagina 4">
            <a:extLst>
              <a:ext uri="{FF2B5EF4-FFF2-40B4-BE49-F238E27FC236}">
                <a16:creationId xmlns:a16="http://schemas.microsoft.com/office/drawing/2014/main" id="{E3654B3E-C320-290D-BCB9-6DCF34FE22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BA8123B-B231-2484-EA51-A99173BE4A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5C12A-67C7-4D5C-9489-793BDD76908A}" type="slidenum">
              <a:rPr lang="it-IT" smtClean="0"/>
              <a:t>‹N›</a:t>
            </a:fld>
            <a:endParaRPr lang="it-IT"/>
          </a:p>
        </p:txBody>
      </p:sp>
    </p:spTree>
    <p:extLst>
      <p:ext uri="{BB962C8B-B14F-4D97-AF65-F5344CB8AC3E}">
        <p14:creationId xmlns:p14="http://schemas.microsoft.com/office/powerpoint/2010/main" val="937622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www.miur.gov.it/documents/20182/6739250/Orientamenti+per+l%27attuazione+degli+interventi+nelle+scuole+%281%29.pdf/2613376a-03b7-8957-a2a9-b80b0e5f99df?t=16577970582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www.miur.gov.it/documents/20182/6739250/Orientamenti+per+l%27attuazione+degli+interventi+nelle+scuole+%281%29.pdf/2613376a-03b7-8957-a2a9-b80b0e5f99df?t=165779705821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istruzioneveneto.gov.it/wp-content/uploads/2022/09/m_pi.AOODRVE.REGISTRO-UFFICIALEU.0020807.28-09-2022.pdf" TargetMode="Externa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flcgil.it/files/pdf/20220601/nota-1944-del-30-maggio-2022-scuola-digitale-2022-2026-avviso-migrazione-al-cloud.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hyperlink" Target="https://www.miur.gov.it/documents/20182/6739250/Orientamenti+per+l%27attuazione+degli+interventi+nelle+scuole+%281%29.pdf/2613376a-03b7-8957-a2a9-b80b0e5f99df?t=1657797058216"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hyperlink" Target="https://www.miur.gov.it/documents/20182/6735034/Circolare+prot.+23940+del+19+settembre+2022.pdf/fc49b0f4-d5f2-b89d-ace8-8c7025ae4594?version=1.0&amp;t=1663580951588"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s://www.miur.gov.it/documents/20182/6735034/Circolare+prot.+23940+del+19+settembre+2022.pdf/fc49b0f4-d5f2-b89d-ace8-8c7025ae4594?version=1.0&amp;t=1663580951588"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hyperlink" Target="https://pnrr.istruzione.it/wp-content/uploads/2022/09/DM_361.29-12-2021_Divari_Piattaforma_mentoring.pdf"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hyperlink" Target="https://pnrr.istruzione.it/wp-content/uploads/2022/09/DM_361.29-12-2021_Divari_Piattaforma_mentoring.pdf"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rgs.mef.gov.it/_Documenti/VERSIONE-I/CIRCOLARI/2022/04/Circolare-del-18-gennaio-2022-n.-4.pdf" TargetMode="External"/><Relationship Id="rId7"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hyperlink" Target="https://www.rgs.mef.gov.it/VERSIONE-I/circolari/2022/circolare_n_30_2022/" TargetMode="External"/><Relationship Id="rId5" Type="http://schemas.openxmlformats.org/officeDocument/2006/relationships/hyperlink" Target="https://www.agenziacoesione.gov.it/news_istituzionali/sistema-regis/" TargetMode="External"/><Relationship Id="rId4" Type="http://schemas.openxmlformats.org/officeDocument/2006/relationships/hyperlink" Target="https://www.agenziacoesione.gov.it/wp-content/uploads/2022/07/Circolare-del-26-luglio-2022-n-291.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rgs.mef.gov.it/_Documenti/VERSIONE-I/CIRCOLARI/2021/21/Allegato-ISTRUZIONI-TECNICHE-AvvisI-2.pdf" TargetMode="External"/><Relationship Id="rId7"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hyperlink" Target="https://italiadomani.gov.it/it/home.html" TargetMode="External"/><Relationship Id="rId5" Type="http://schemas.openxmlformats.org/officeDocument/2006/relationships/hyperlink" Target="https://italiadomani.gov.it/it/strumenti/documenti/archivio-documenti.html?orderby=%40jcr%3Acontent%2Fdate&amp;sort=desc&amp;category=Raggiungimento%20di%20Milestone%20e%20Target" TargetMode="External"/><Relationship Id="rId4" Type="http://schemas.openxmlformats.org/officeDocument/2006/relationships/hyperlink" Target="https://www.agenziacoesione.gov.it/news_istituzionali/capacity-italy/"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scuolafutura.pubblica.istruzione.it/web/scuola-futura/hom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scuolafutura.pubblica.istruzione.i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miur.gov.it/documents/20182/6735034/m_pi.AOOGABMI.Registro+Decreti%28R%29.0000161.14-06-2022.pdf/6963edc7-a550-1468-27ad-19dec0f44e63?version=1.0&amp;t=1658417025458" TargetMode="External"/><Relationship Id="rId7" Type="http://schemas.openxmlformats.org/officeDocument/2006/relationships/hyperlink" Target="https://pnrr.istruzione.it/wp-content/uploads/2022/08/Allegato-2-Riparto-risorse-Azione-2-Next-Generation-Labs.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pnrr.istruzione.it/wp-content/uploads/2022/08/Allegato-1-Riparto-risorse-Azione-1-Next-Generation-Classroom.pdf" TargetMode="External"/><Relationship Id="rId5" Type="http://schemas.openxmlformats.org/officeDocument/2006/relationships/hyperlink" Target="https://pnrr.istruzione.it/news/scuola-4-0-pubblicato-il-decreto-di-riparto/" TargetMode="External"/><Relationship Id="rId4" Type="http://schemas.openxmlformats.org/officeDocument/2006/relationships/hyperlink" Target="https://pnrr.istruzione.it/wp-content/uploads/2022/07/PIANO_SCUOLA_4.0_VERSIONE_GRAFICA.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italiadomani.gov.it/it/Interventi/regis---il-sistema-gestionale-unico-del-pnrr.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s://www.miur.gov.it/-/pnrr-lettera-del-ministro-bianchi-alle-scuole-beneficiarie-della-prima-tranche-di-risorse-del-piano-contro-la-dispersione-al-via-interventi-pluriennal" TargetMode="External"/><Relationship Id="rId4" Type="http://schemas.openxmlformats.org/officeDocument/2006/relationships/hyperlink" Target="https://www.miur.gov.it/documents/20182/6739250/Orientamenti+per+l%27attuazione+degli+interventi+nelle+scuole+%281%29.pdf/2613376a-03b7-8957-a2a9-b80b0e5f99df?t=165779705821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iur.gov.it/-/decreto-ministeriale-n-170-del-24-giugno-202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569650" y="1471250"/>
            <a:ext cx="11052699" cy="4616648"/>
          </a:xfrm>
          <a:prstGeom prst="rect">
            <a:avLst/>
          </a:prstGeom>
          <a:noFill/>
          <a:ln w="9525">
            <a:noFill/>
            <a:miter lim="800000"/>
            <a:headEnd/>
            <a:tailEnd/>
          </a:ln>
        </p:spPr>
        <p:txBody>
          <a:bodyPr wrap="square">
            <a:spAutoFit/>
          </a:bodyPr>
          <a:lstStyle/>
          <a:p>
            <a:pPr algn="ctr"/>
            <a:r>
              <a:rPr lang="it-IT" sz="2800" b="1" dirty="0"/>
              <a:t>I finanziamenti del PNRR assegnati alle scuole a bando</a:t>
            </a:r>
          </a:p>
          <a:p>
            <a:pPr algn="ctr"/>
            <a:endParaRPr lang="it-IT" sz="600" b="1" dirty="0"/>
          </a:p>
          <a:p>
            <a:pPr algn="ctr"/>
            <a:r>
              <a:rPr lang="it-IT" sz="2800" b="1" dirty="0"/>
              <a:t>I finanziamenti del PNRR per la formazione</a:t>
            </a:r>
          </a:p>
          <a:p>
            <a:pPr algn="ctr"/>
            <a:endParaRPr lang="it-IT" sz="600" b="1" dirty="0"/>
          </a:p>
          <a:p>
            <a:pPr algn="ctr"/>
            <a:r>
              <a:rPr lang="it-IT" sz="2800" b="1" dirty="0"/>
              <a:t>I finanziamenti del PNRR assegnati direttamente a tutte le scuole</a:t>
            </a:r>
          </a:p>
          <a:p>
            <a:pPr algn="ctr"/>
            <a:endParaRPr lang="it-IT" sz="600" b="1" dirty="0"/>
          </a:p>
          <a:p>
            <a:pPr algn="ctr"/>
            <a:r>
              <a:rPr lang="it-IT" sz="2800" b="1" dirty="0"/>
              <a:t>I finanziamenti PNRR assegnati direttamente ad alcune scuole</a:t>
            </a:r>
          </a:p>
          <a:p>
            <a:pPr algn="ctr"/>
            <a:endParaRPr lang="it-IT" sz="600" b="1" dirty="0"/>
          </a:p>
          <a:p>
            <a:pPr algn="ctr"/>
            <a:r>
              <a:rPr lang="it-IT" sz="2800" b="1" dirty="0"/>
              <a:t>Gli Orientamenti per l’attuazione degli interventi sulla dispersione</a:t>
            </a:r>
          </a:p>
          <a:p>
            <a:pPr algn="ctr"/>
            <a:endParaRPr lang="it-IT" sz="600" b="1" dirty="0"/>
          </a:p>
          <a:p>
            <a:pPr algn="ctr"/>
            <a:r>
              <a:rPr lang="it-IT" sz="2800" b="1" dirty="0"/>
              <a:t>Cosa serve per gestire i finanziamenti del PNRR nella scuola</a:t>
            </a:r>
          </a:p>
          <a:p>
            <a:pPr algn="ctr"/>
            <a:endParaRPr lang="it-IT" sz="600" b="1" dirty="0"/>
          </a:p>
          <a:p>
            <a:pPr algn="ctr"/>
            <a:r>
              <a:rPr lang="it-IT" sz="2800" b="1" dirty="0"/>
              <a:t>Quale percorso per l’elaborazione del progetto </a:t>
            </a:r>
          </a:p>
          <a:p>
            <a:pPr algn="ctr"/>
            <a:endParaRPr lang="it-IT" sz="600" b="1" dirty="0"/>
          </a:p>
          <a:p>
            <a:pPr algn="ctr"/>
            <a:r>
              <a:rPr lang="it-IT" sz="2800" b="1" dirty="0"/>
              <a:t>Le relazioni sindacali previste dal CCNL 2016/18 per PON e PNRR</a:t>
            </a:r>
          </a:p>
          <a:p>
            <a:pPr algn="ctr"/>
            <a:endParaRPr lang="it-IT" sz="2800" b="1" dirty="0">
              <a:solidFill>
                <a:srgbClr val="FF0000"/>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pic>
        <p:nvPicPr>
          <p:cNvPr id="4" name="Picture 4">
            <a:extLst>
              <a:ext uri="{FF2B5EF4-FFF2-40B4-BE49-F238E27FC236}">
                <a16:creationId xmlns:a16="http://schemas.microsoft.com/office/drawing/2014/main" id="{80A9EE21-2D64-2C9C-35B3-2A3C9E79718E}"/>
              </a:ext>
            </a:extLst>
          </p:cNvPr>
          <p:cNvPicPr>
            <a:picLocks noChangeAspect="1" noChangeArrowheads="1"/>
          </p:cNvPicPr>
          <p:nvPr/>
        </p:nvPicPr>
        <p:blipFill>
          <a:blip r:embed="rId3" cstate="print"/>
          <a:srcRect/>
          <a:stretch>
            <a:fillRect/>
          </a:stretch>
        </p:blipFill>
        <p:spPr bwMode="auto">
          <a:xfrm>
            <a:off x="10750002"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6956152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44769" y="505419"/>
            <a:ext cx="11136923" cy="6124754"/>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400" b="1" i="1" dirty="0">
                <a:solidFill>
                  <a:srgbClr val="000000"/>
                </a:solidFill>
                <a:latin typeface="Arial" panose="020B0604020202020204" pitchFamily="34" charset="0"/>
              </a:rPr>
              <a:t>Il Decreto Ministeriale</a:t>
            </a:r>
          </a:p>
          <a:p>
            <a:r>
              <a:rPr lang="it-IT" sz="2000" dirty="0"/>
              <a:t>Secondo il DM il </a:t>
            </a:r>
            <a:r>
              <a:rPr lang="it-IT" sz="2000" b="1" dirty="0">
                <a:solidFill>
                  <a:srgbClr val="FF0000"/>
                </a:solidFill>
              </a:rPr>
              <a:t>coordinamento</a:t>
            </a:r>
            <a:r>
              <a:rPr lang="it-IT" sz="2000" dirty="0"/>
              <a:t> e il </a:t>
            </a:r>
            <a:r>
              <a:rPr lang="it-IT" sz="2000" b="1" dirty="0">
                <a:solidFill>
                  <a:srgbClr val="FF0000"/>
                </a:solidFill>
              </a:rPr>
              <a:t>monitoraggio</a:t>
            </a:r>
            <a:r>
              <a:rPr lang="it-IT" sz="2000" dirty="0"/>
              <a:t> sull’attuazione delle misure sono demandati all’Unità di missione del PNRR presso il Ministero dell’istruzione, che </a:t>
            </a:r>
            <a:r>
              <a:rPr lang="it-IT" sz="2000" b="1" dirty="0"/>
              <a:t>con successivi atti provvede ad autorizzare le istituzioni scolastiche statali beneficiarie</a:t>
            </a:r>
            <a:r>
              <a:rPr lang="it-IT" sz="2000" dirty="0"/>
              <a:t>, fornendo </a:t>
            </a:r>
            <a:r>
              <a:rPr lang="it-IT" sz="2000" dirty="0">
                <a:solidFill>
                  <a:srgbClr val="C00000"/>
                </a:solidFill>
              </a:rPr>
              <a:t>altresì</a:t>
            </a:r>
            <a:r>
              <a:rPr lang="it-IT" sz="2000" dirty="0"/>
              <a:t> tutte le </a:t>
            </a:r>
            <a:r>
              <a:rPr lang="it-IT" sz="2000" b="1" dirty="0"/>
              <a:t>indicazioni :</a:t>
            </a:r>
          </a:p>
          <a:p>
            <a:pPr marL="342900" indent="-342900">
              <a:buFont typeface="Arial" panose="020B0604020202020204" pitchFamily="34" charset="0"/>
              <a:buChar char="•"/>
            </a:pPr>
            <a:r>
              <a:rPr lang="it-IT" sz="2000" b="1" dirty="0"/>
              <a:t>per l’attuazione; </a:t>
            </a:r>
          </a:p>
          <a:p>
            <a:pPr marL="342900" indent="-342900">
              <a:buFont typeface="Arial" panose="020B0604020202020204" pitchFamily="34" charset="0"/>
              <a:buChar char="•"/>
            </a:pPr>
            <a:r>
              <a:rPr lang="it-IT" sz="2000" b="1" dirty="0"/>
              <a:t>per il raggiungimento di target e milestones entro le scadenze fissate dal PNRR;</a:t>
            </a:r>
          </a:p>
          <a:p>
            <a:pPr marL="342900" indent="-342900">
              <a:buFont typeface="Arial" panose="020B0604020202020204" pitchFamily="34" charset="0"/>
              <a:buChar char="•"/>
            </a:pPr>
            <a:r>
              <a:rPr lang="it-IT" sz="2000" b="1" dirty="0"/>
              <a:t>per il monitoraggio, la rendicontazione e il controllo dei singoli interventi.</a:t>
            </a:r>
          </a:p>
          <a:p>
            <a:endParaRPr lang="it-IT" sz="2000" b="1" dirty="0"/>
          </a:p>
          <a:p>
            <a:r>
              <a:rPr lang="it-IT" sz="2000" dirty="0"/>
              <a:t>Qualora, a seguito di attività di monitoraggio, l’Unità di missione per il PNRR del Ministero dell’istruzione </a:t>
            </a:r>
            <a:r>
              <a:rPr lang="it-IT" sz="2000" u="sng" dirty="0"/>
              <a:t>riscontri criticità nell’esecuzione di un intervento</a:t>
            </a:r>
            <a:r>
              <a:rPr lang="it-IT" sz="2000" dirty="0"/>
              <a:t> rientrante nel presente investimento, tale da compromettere i target e i milestone previsti dal Piano nazionale di ripresa e resilienza, è attivata la procedura descritta </a:t>
            </a:r>
            <a:r>
              <a:rPr lang="it-IT" sz="2000" u="sng" dirty="0"/>
              <a:t>dall’articolo 12, comma 3, del decreto-legge 31 maggio 2021, n. 77, convertito, con modificazioni, dalla legge 29 luglio 2021, n. 108</a:t>
            </a:r>
            <a:r>
              <a:rPr lang="it-IT" sz="2000" dirty="0"/>
              <a:t>.</a:t>
            </a:r>
          </a:p>
          <a:p>
            <a:r>
              <a:rPr lang="it-IT" sz="2000" dirty="0"/>
              <a:t>Eventuali economie e risorse residue sono destinate ad analoghe azioni nell’ambito della stessa  Missione, Componente e Investimento.</a:t>
            </a: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22190913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44769" y="505419"/>
            <a:ext cx="11136923" cy="4832092"/>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000" b="1" i="1" dirty="0">
                <a:solidFill>
                  <a:srgbClr val="000000"/>
                </a:solidFill>
                <a:latin typeface="Arial" panose="020B0604020202020204" pitchFamily="34" charset="0"/>
              </a:rPr>
              <a:t>Il Decreto Ministeriale</a:t>
            </a:r>
          </a:p>
          <a:p>
            <a:r>
              <a:rPr lang="it-IT" sz="2000" dirty="0"/>
              <a:t>I principali obiettivi indicati dal DM:</a:t>
            </a:r>
          </a:p>
          <a:p>
            <a:pPr marL="342900" indent="-342900">
              <a:buFont typeface="Arial" panose="020B0604020202020204" pitchFamily="34" charset="0"/>
              <a:buChar char="•"/>
            </a:pPr>
            <a:r>
              <a:rPr lang="it-IT" sz="2000" dirty="0"/>
              <a:t>il potenziamento delle competenze di base a partire dal primo ciclo, con particolare attenzione alle alunne e agli alunni, alle studentesse e agli studenti, che presentino fragilità negli apprendimenti, secondo un approccio di tipo preventivo dell’insuccesso scolastico;</a:t>
            </a:r>
          </a:p>
          <a:p>
            <a:pPr marL="342900" indent="-342900">
              <a:buFont typeface="Arial" panose="020B0604020202020204" pitchFamily="34" charset="0"/>
              <a:buChar char="•"/>
            </a:pPr>
            <a:r>
              <a:rPr lang="it-IT" sz="2000" dirty="0"/>
              <a:t>il contrasto alla dispersione scolastica, tramite un approccio globale e integrato che valorizzi la motivazione e i talenti di ogni discente all’interno e all’esterno della scuola, in raccordo con le risorse del territorio;</a:t>
            </a:r>
          </a:p>
          <a:p>
            <a:pPr marL="342900" indent="-342900">
              <a:buFont typeface="Arial" panose="020B0604020202020204" pitchFamily="34" charset="0"/>
              <a:buChar char="•"/>
            </a:pPr>
            <a:r>
              <a:rPr lang="it-IT" sz="2000" dirty="0"/>
              <a:t>il miglioramento dell’approccio inclusivo della didattica curricolare ed extracurricolare delle istituzioni scolastiche in un’ottica di personalizzazione dell’apprendimento.</a:t>
            </a:r>
            <a:endParaRPr lang="it-IT" sz="2000" b="1" dirty="0"/>
          </a:p>
          <a:p>
            <a:endParaRPr lang="it-IT" sz="2000"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27270497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24891" y="883106"/>
            <a:ext cx="11136923" cy="4801314"/>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000" b="1" i="1" dirty="0">
                <a:solidFill>
                  <a:srgbClr val="000000"/>
                </a:solidFill>
                <a:latin typeface="Arial" panose="020B0604020202020204" pitchFamily="34" charset="0"/>
              </a:rPr>
              <a:t>Il Decreto Ministeriale</a:t>
            </a:r>
          </a:p>
          <a:p>
            <a:r>
              <a:rPr lang="it-IT" sz="2200" dirty="0"/>
              <a:t>Le istituzioni scolastiche beneficiarie, nel rispetto dell’autonomia scolastica e dei milestone e target del PNRR e della relativa normativa, </a:t>
            </a:r>
            <a:r>
              <a:rPr lang="it-IT" sz="2200" b="1" u="sng" dirty="0"/>
              <a:t>promuovono attività di co-progettazione e cooperazione fra la scuola e la comunità locale</a:t>
            </a:r>
            <a:r>
              <a:rPr lang="it-IT" sz="2200" dirty="0"/>
              <a:t>, valorizzando la sinergia con le </a:t>
            </a:r>
            <a:r>
              <a:rPr lang="it-IT" sz="2200" u="sng" dirty="0"/>
              <a:t>risorse territoriali sia istituzionali </a:t>
            </a:r>
            <a:r>
              <a:rPr lang="it-IT" sz="2200" dirty="0"/>
              <a:t>(servizi sociali e sanitari, del lavoro, della giustizia minorile, di orientamento e formazione professionale, etc.) </a:t>
            </a:r>
            <a:r>
              <a:rPr lang="it-IT" sz="2200" u="sng" dirty="0"/>
              <a:t>che del volontariato e del terzo settore</a:t>
            </a:r>
            <a:r>
              <a:rPr lang="it-IT" sz="2200" dirty="0"/>
              <a:t>, per migliorare l’inclusione e l’accesso al diritto allo studio a tutti, attraverso la </a:t>
            </a:r>
            <a:r>
              <a:rPr lang="it-IT" sz="2200" u="sng" dirty="0"/>
              <a:t>progettazione e la realizzazione</a:t>
            </a:r>
            <a:r>
              <a:rPr lang="it-IT" sz="2200" dirty="0"/>
              <a:t> di opportunità di potenziamento delle competenze anche all’esterno della scuola, che dovranno essere valorizzate con una </a:t>
            </a:r>
            <a:r>
              <a:rPr lang="it-IT" sz="2200" u="sng" dirty="0"/>
              <a:t>piena integrazione del percorso curricolare con le attività extracurricolari</a:t>
            </a:r>
            <a:r>
              <a:rPr lang="it-IT" sz="2200" dirty="0"/>
              <a:t> e con la </a:t>
            </a:r>
            <a:r>
              <a:rPr lang="it-IT" sz="2200" u="sng" dirty="0"/>
              <a:t>valutazione degli apprendimenti</a:t>
            </a:r>
            <a:r>
              <a:rPr lang="it-IT" sz="2200" dirty="0"/>
              <a:t>.</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01535758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24891" y="883106"/>
            <a:ext cx="11136923" cy="5447645"/>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000" b="1" i="1" dirty="0">
                <a:solidFill>
                  <a:srgbClr val="000000"/>
                </a:solidFill>
                <a:latin typeface="Arial" panose="020B0604020202020204" pitchFamily="34" charset="0"/>
              </a:rPr>
              <a:t>Il Decreto Ministeriale</a:t>
            </a:r>
          </a:p>
          <a:p>
            <a:r>
              <a:rPr lang="it-IT" sz="2200" dirty="0"/>
              <a:t>Ciascuna istituzione scolastica beneficiaria delle risorse di cui al presente decreto costituisce un </a:t>
            </a:r>
            <a:r>
              <a:rPr lang="it-IT" sz="2200" b="1" dirty="0"/>
              <a:t>gruppo di lavoro</a:t>
            </a:r>
            <a:r>
              <a:rPr lang="it-IT" sz="2200" dirty="0"/>
              <a:t> per il </a:t>
            </a:r>
            <a:r>
              <a:rPr lang="it-IT" sz="2200" u="sng" dirty="0"/>
              <a:t>coordinamento</a:t>
            </a:r>
            <a:r>
              <a:rPr lang="it-IT" sz="2200" dirty="0"/>
              <a:t> della prevenzione della dispersione scolastica, individuando uno o più </a:t>
            </a:r>
            <a:r>
              <a:rPr lang="it-IT" sz="2200" b="1" dirty="0"/>
              <a:t>docenti referenti</a:t>
            </a:r>
            <a:r>
              <a:rPr lang="it-IT" sz="2200" dirty="0"/>
              <a:t>, con il compito di </a:t>
            </a:r>
            <a:r>
              <a:rPr lang="it-IT" sz="2200" u="sng" dirty="0"/>
              <a:t>rafforzare l’autonomia scolastica</a:t>
            </a:r>
            <a:r>
              <a:rPr lang="it-IT" sz="2200" dirty="0"/>
              <a:t> in materia di prevenzione della dispersione, migliorare l’organizzazione interna in chiave inclusiva e gestire le relazioni con eventuali altri soggetti.</a:t>
            </a:r>
          </a:p>
          <a:p>
            <a:r>
              <a:rPr lang="it-IT" sz="2200" dirty="0"/>
              <a:t>Il Gruppo di supporto al PNRR, di cui all’articolo 47 del decreto-legge 30 aprile 2022, n. 36, attualmente in fase di conversione, e le équipe formative territoriali assicurano azioni di supporto e accompagnamento alle istituzioni scolastiche al fine dell’attuazione efficace degli interventi e del rispetto delle milestones e dei target del PNRR, anche utilizzando la piattaforma “Scuola Futura” per la formazione del personale scolastico nell’ambito delle misure del PNRR. </a:t>
            </a:r>
          </a:p>
          <a:p>
            <a:endParaRPr lang="it-IT" sz="2000"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03821208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44769" y="505419"/>
            <a:ext cx="11136923" cy="5816977"/>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400" b="1" i="1" dirty="0">
                <a:solidFill>
                  <a:srgbClr val="000000"/>
                </a:solidFill>
                <a:latin typeface="Arial" panose="020B0604020202020204" pitchFamily="34" charset="0"/>
              </a:rPr>
              <a:t>Secondo le indicazioni degli orientamenti </a:t>
            </a:r>
            <a:r>
              <a:rPr lang="it-IT" sz="2000" dirty="0">
                <a:hlinkClick r:id="rId4"/>
              </a:rPr>
              <a:t>2613376a-03b7-8957-a2a9-b80b0e5f99df (miur.gov.it)</a:t>
            </a:r>
            <a:endParaRPr lang="it-IT" sz="2400" b="1" i="1" dirty="0">
              <a:solidFill>
                <a:srgbClr val="FF0000"/>
              </a:solidFill>
            </a:endParaRPr>
          </a:p>
          <a:p>
            <a:r>
              <a:rPr lang="it-IT" sz="2000" dirty="0"/>
              <a:t>Gli interventi mirano a : </a:t>
            </a:r>
          </a:p>
          <a:p>
            <a:pPr marL="457200" indent="-457200">
              <a:buAutoNum type="alphaLcPeriod"/>
            </a:pPr>
            <a:r>
              <a:rPr lang="it-IT" sz="2000" dirty="0"/>
              <a:t>potenziare le competenze di base a partire dalle scuole secondarie di primo grado con attenzione ai singoli studenti fragili, organizzando un ordinario lavoro di recupero e consolidamento delle conoscenze e competenze irrinunciabili anche per gruppi a ciò dedicati per ridurre quanto prima e preventivamente i divari territoriali ad esse connesse; </a:t>
            </a:r>
            <a:r>
              <a:rPr lang="it-IT" sz="2000" dirty="0">
                <a:solidFill>
                  <a:srgbClr val="C00000"/>
                </a:solidFill>
              </a:rPr>
              <a:t>(sostanzialmente uguale al DM)</a:t>
            </a:r>
          </a:p>
          <a:p>
            <a:pPr marL="457200" indent="-457200">
              <a:buFontTx/>
              <a:buAutoNum type="alphaLcPeriod"/>
            </a:pPr>
            <a:r>
              <a:rPr lang="it-IT" sz="2000" dirty="0"/>
              <a:t>nel primo e nel secondo ciclo contrastare la dispersione scolastica e promuovere il successo formativo, anche in un’ottica di genere, tramite un approccio globale e integrato, teso a motivare ciascuno rafforzandone le inclinazioni e i talenti, lavorando, tra scuola e fuori scuola, grazie ad alleanze tra scuola e risorse del territorio, enti locali (Comuni, Province e Città metropolitane), comunità locali e organizzazioni del volontariato e del terzo settore, curando in modo costante i passaggi tra scuole e l’orientamento; </a:t>
            </a:r>
            <a:r>
              <a:rPr lang="it-IT" sz="2000" dirty="0">
                <a:solidFill>
                  <a:srgbClr val="C00000"/>
                </a:solidFill>
              </a:rPr>
              <a:t>(sostanzialmente uguale </a:t>
            </a:r>
            <a:r>
              <a:rPr lang="it-IT" sz="2000">
                <a:solidFill>
                  <a:srgbClr val="C00000"/>
                </a:solidFill>
              </a:rPr>
              <a:t>al DM)</a:t>
            </a:r>
            <a:endParaRPr lang="it-IT" sz="2000" dirty="0">
              <a:solidFill>
                <a:srgbClr val="C00000"/>
              </a:solidFill>
            </a:endParaRPr>
          </a:p>
          <a:p>
            <a:endParaRPr lang="it-IT" sz="2000"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288872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527538" y="823471"/>
            <a:ext cx="11136923" cy="5509200"/>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400" b="1" i="1" dirty="0">
                <a:solidFill>
                  <a:srgbClr val="000000"/>
                </a:solidFill>
                <a:latin typeface="Arial" panose="020B0604020202020204" pitchFamily="34" charset="0"/>
              </a:rPr>
              <a:t>Le indicazioni degli orientamenti allegati alla lettera del Ministro Bianchi </a:t>
            </a:r>
            <a:r>
              <a:rPr lang="it-IT" sz="2000" dirty="0">
                <a:hlinkClick r:id="rId4"/>
              </a:rPr>
              <a:t>2613376a-03b7-8957-a2a9-b80b0e5f99df (miur.gov.it)</a:t>
            </a:r>
            <a:endParaRPr lang="it-IT" sz="2400" b="1" i="1" dirty="0">
              <a:solidFill>
                <a:srgbClr val="FF0000"/>
              </a:solidFill>
            </a:endParaRPr>
          </a:p>
          <a:p>
            <a:r>
              <a:rPr lang="it-IT" sz="2000" dirty="0"/>
              <a:t>Gli interventi mirano a : </a:t>
            </a:r>
          </a:p>
          <a:p>
            <a:r>
              <a:rPr lang="it-IT" sz="2000" dirty="0"/>
              <a:t>c) promuovere l’inclusione sociale, la cura di socializzazione e motivazione e l’educazione digitale  </a:t>
            </a:r>
          </a:p>
          <a:p>
            <a:r>
              <a:rPr lang="it-IT" sz="2000" dirty="0"/>
              <a:t>    integrata per le persone con disabilità sensoriali e/o intellettive; </a:t>
            </a:r>
            <a:r>
              <a:rPr lang="it-IT" sz="2000" dirty="0">
                <a:solidFill>
                  <a:srgbClr val="C00000"/>
                </a:solidFill>
              </a:rPr>
              <a:t>(sostanzialmente uguale al DM anche  </a:t>
            </a:r>
          </a:p>
          <a:p>
            <a:r>
              <a:rPr lang="it-IT" sz="2000" dirty="0">
                <a:solidFill>
                  <a:srgbClr val="C00000"/>
                </a:solidFill>
              </a:rPr>
              <a:t>    se più articolato)</a:t>
            </a:r>
          </a:p>
          <a:p>
            <a:r>
              <a:rPr lang="it-IT" sz="2000" dirty="0"/>
              <a:t>d) promuovere un significativo miglioramento delle scuole coinvolte, la loro effettiva “</a:t>
            </a:r>
            <a:r>
              <a:rPr lang="it-IT" sz="2000" dirty="0" err="1"/>
              <a:t>capacitazione</a:t>
            </a:r>
            <a:r>
              <a:rPr lang="it-IT" sz="2000" dirty="0"/>
              <a:t>” dal</a:t>
            </a:r>
          </a:p>
          <a:p>
            <a:r>
              <a:rPr lang="it-IT" sz="2000" dirty="0"/>
              <a:t>     punto di vista delle risorse interne e delle modalità organizzative, pedagogiche e manageriali; </a:t>
            </a:r>
            <a:r>
              <a:rPr lang="it-IT" sz="2000" dirty="0">
                <a:solidFill>
                  <a:srgbClr val="C00000"/>
                </a:solidFill>
              </a:rPr>
              <a:t>(non</a:t>
            </a:r>
          </a:p>
          <a:p>
            <a:r>
              <a:rPr lang="it-IT" sz="2000" dirty="0">
                <a:solidFill>
                  <a:srgbClr val="C00000"/>
                </a:solidFill>
              </a:rPr>
              <a:t>     presente nel DM)</a:t>
            </a:r>
          </a:p>
          <a:p>
            <a:r>
              <a:rPr lang="it-IT" sz="2000" dirty="0"/>
              <a:t>e) favorire la collaborazione con le associazioni del terzo settore e con le risorse del territorio, enti locali,</a:t>
            </a:r>
          </a:p>
          <a:p>
            <a:r>
              <a:rPr lang="it-IT" sz="2000" dirty="0"/>
              <a:t>     comunità locali e organizzazioni del volontariato, agenzie formative, per la promozione di percorsi,</a:t>
            </a:r>
          </a:p>
          <a:p>
            <a:r>
              <a:rPr lang="it-IT" sz="2000" dirty="0"/>
              <a:t>     anche personalizzati, di seconda opportunità rivolti ai giovani che hanno abbandonato gli studi. </a:t>
            </a:r>
            <a:r>
              <a:rPr lang="it-IT" sz="2000" dirty="0">
                <a:solidFill>
                  <a:srgbClr val="C00000"/>
                </a:solidFill>
              </a:rPr>
              <a:t>(non</a:t>
            </a:r>
          </a:p>
          <a:p>
            <a:r>
              <a:rPr lang="it-IT" sz="2000" dirty="0">
                <a:solidFill>
                  <a:srgbClr val="C00000"/>
                </a:solidFill>
              </a:rPr>
              <a:t>     presente nel DM)</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77483938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29478" y="609475"/>
            <a:ext cx="10933043" cy="5478423"/>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400" b="1" i="1" dirty="0"/>
          </a:p>
          <a:p>
            <a:pPr algn="ctr"/>
            <a:r>
              <a:rPr lang="it-IT" sz="2400" b="1" i="1" dirty="0"/>
              <a:t>TEAM PER LA PREVENZIONE DELLA DISPERSIONE SCOLASTICA</a:t>
            </a:r>
          </a:p>
          <a:p>
            <a:pPr algn="ctr"/>
            <a:r>
              <a:rPr lang="it-IT" sz="2000" b="1" dirty="0"/>
              <a:t>Rilevazione, progettazione e valutazione degli interventi </a:t>
            </a:r>
          </a:p>
          <a:p>
            <a:r>
              <a:rPr lang="it-IT" dirty="0"/>
              <a:t>Per sostenere il contrasto dell’abbandono scolastico, all’interno di ciascuna istituzione scolastica beneficiaria, nell’ambito dell’autonomia di ciascuna scuola, </a:t>
            </a:r>
            <a:r>
              <a:rPr lang="it-IT" b="1" dirty="0"/>
              <a:t>è prevista la costituzione di un team per la prevenzione della dispersione scolastica composto da docenti e tutor esperti interni e/o esterni.  </a:t>
            </a:r>
            <a:r>
              <a:rPr lang="it-IT" dirty="0"/>
              <a:t>Il team, partendo da un’analisi di contesto, supporta la scuola nell’individuazione delle studentesse e degli studenti a maggior rischio di abbandono o che abbiano già abbandonato la scuola e nella mappatura dei loro fabbisogni. </a:t>
            </a:r>
            <a:endParaRPr lang="it-IT" i="1" dirty="0"/>
          </a:p>
          <a:p>
            <a:pPr algn="ctr"/>
            <a:r>
              <a:rPr lang="it-IT" dirty="0"/>
              <a:t>Il team </a:t>
            </a:r>
            <a:r>
              <a:rPr lang="it-IT" b="1" dirty="0"/>
              <a:t>coadiuva il dirigente scolastico nella progettazione e nella gestione degli interventi di riduzione dell’abbandono</a:t>
            </a:r>
            <a:r>
              <a:rPr lang="it-IT" dirty="0"/>
              <a:t> all’interno della scuola e dei progetti educativi individuali e si raccorda, anche tramite </a:t>
            </a:r>
            <a:r>
              <a:rPr lang="it-IT" b="1" dirty="0"/>
              <a:t>tavoli di lavoro congiunti, con le altre scuole del territorio, con i servizi sociali, con i servizi sanitari, con le organizzazioni del volontariato e del terzo settore</a:t>
            </a:r>
            <a:r>
              <a:rPr lang="it-IT" dirty="0"/>
              <a:t>, attive nella comunità locale, </a:t>
            </a:r>
            <a:r>
              <a:rPr lang="it-IT" b="1" dirty="0"/>
              <a:t>favorendo altresì il pieno coinvolgimento delle famiglie.</a:t>
            </a:r>
          </a:p>
          <a:p>
            <a:pPr algn="ctr"/>
            <a:endParaRPr lang="it-IT" sz="300" b="1" i="1" dirty="0"/>
          </a:p>
          <a:p>
            <a:pPr algn="ctr"/>
            <a:r>
              <a:rPr lang="it-IT" sz="2000" b="1" i="1" dirty="0">
                <a:solidFill>
                  <a:srgbClr val="C00000"/>
                </a:solidFill>
              </a:rPr>
              <a:t>Nel decreto del Ministro non si parla di team e di docenti e tutor esperti interni e/o esterni ma di gruppo di lavoro a cui non viene attribuito il compito di coadiuvare il DS né quello di valutare gli interventi</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273632" y="136524"/>
            <a:ext cx="1110209" cy="1056172"/>
          </a:xfrm>
          <a:prstGeom prst="rect">
            <a:avLst/>
          </a:prstGeom>
          <a:noFill/>
          <a:ln w="9525">
            <a:solidFill>
              <a:srgbClr val="FF0000"/>
            </a:solidFill>
            <a:miter lim="800000"/>
            <a:headEnd/>
            <a:tailEnd/>
          </a:ln>
        </p:spPr>
      </p:pic>
      <p:sp>
        <p:nvSpPr>
          <p:cNvPr id="2" name="CasellaDiTesto 1">
            <a:extLst>
              <a:ext uri="{FF2B5EF4-FFF2-40B4-BE49-F238E27FC236}">
                <a16:creationId xmlns:a16="http://schemas.microsoft.com/office/drawing/2014/main" id="{1DBBC6AE-F7AE-8D86-D974-378BA74A6B12}"/>
              </a:ext>
            </a:extLst>
          </p:cNvPr>
          <p:cNvSpPr txBox="1"/>
          <p:nvPr/>
        </p:nvSpPr>
        <p:spPr>
          <a:xfrm>
            <a:off x="426128" y="5956912"/>
            <a:ext cx="11304233" cy="369332"/>
          </a:xfrm>
          <a:prstGeom prst="rect">
            <a:avLst/>
          </a:prstGeom>
          <a:noFill/>
        </p:spPr>
        <p:txBody>
          <a:bodyPr wrap="square" rtlCol="0">
            <a:spAutoFit/>
          </a:bodyPr>
          <a:lstStyle/>
          <a:p>
            <a:r>
              <a:rPr lang="it-IT" dirty="0"/>
              <a:t>Monitoraggio USR Veneto gruppi di lavoro  </a:t>
            </a:r>
            <a:r>
              <a:rPr lang="it-IT" sz="1400" dirty="0">
                <a:hlinkClick r:id="rId5"/>
              </a:rPr>
              <a:t>m_pi.AOODRVE.REGISTRO-UFFICIALEU.0020807.28-09-2022.pdf (istruzioneveneto.gov.it)</a:t>
            </a:r>
            <a:endParaRPr lang="it-IT" dirty="0"/>
          </a:p>
        </p:txBody>
      </p:sp>
    </p:spTree>
    <p:extLst>
      <p:ext uri="{BB962C8B-B14F-4D97-AF65-F5344CB8AC3E}">
        <p14:creationId xmlns:p14="http://schemas.microsoft.com/office/powerpoint/2010/main" val="172537231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20919" y="867291"/>
            <a:ext cx="11550161" cy="5386090"/>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1200" i="1" dirty="0"/>
          </a:p>
          <a:p>
            <a:pPr algn="ctr"/>
            <a:r>
              <a:rPr lang="it-IT" sz="2300" b="1" dirty="0"/>
              <a:t>Orientamenti chiave</a:t>
            </a:r>
            <a:r>
              <a:rPr lang="it-IT" sz="2300" dirty="0"/>
              <a:t> per la progettazione degli interventi da parte delle scuole </a:t>
            </a:r>
          </a:p>
          <a:p>
            <a:pPr marL="457200" indent="-457200" algn="ctr">
              <a:buAutoNum type="arabicParenR"/>
            </a:pPr>
            <a:r>
              <a:rPr lang="it-IT" sz="2300" dirty="0"/>
              <a:t>DURATA DELLE AZIONI Le azioni devono garantire </a:t>
            </a:r>
            <a:r>
              <a:rPr lang="it-IT" sz="2300" b="1" dirty="0"/>
              <a:t>un primo raggiungimento dei risultati già a </a:t>
            </a:r>
            <a:r>
              <a:rPr lang="it-IT" sz="2300" b="1" dirty="0" err="1"/>
              <a:t>dic</a:t>
            </a:r>
            <a:r>
              <a:rPr lang="it-IT" sz="2300" b="1" dirty="0"/>
              <a:t> 2024</a:t>
            </a:r>
            <a:r>
              <a:rPr lang="it-IT" sz="2300" dirty="0"/>
              <a:t>.</a:t>
            </a:r>
          </a:p>
          <a:p>
            <a:pPr marL="457200" indent="-457200" algn="ctr">
              <a:buAutoNum type="arabicParenR"/>
            </a:pPr>
            <a:r>
              <a:rPr lang="it-IT" sz="2300" dirty="0"/>
              <a:t>ESPERIENZE DI RETE Le scuole dovranno favorire progetti di rete con altre scuole (anche i CPIA)</a:t>
            </a:r>
          </a:p>
          <a:p>
            <a:pPr marL="457200" indent="-457200" algn="ctr">
              <a:buAutoNum type="arabicParenR"/>
            </a:pPr>
            <a:r>
              <a:rPr lang="it-IT" sz="2300" dirty="0"/>
              <a:t>COMUNITÀ EDUCANTE, CO-PROGETTAZIONE E COINVOLGIMENTO DELLE FAMIGLIE E DEL TERRITORIO Costruzione di una comunità educante anche tramite patti educativi territoriali …da qui le scuole predispongono una progettazione che si caratterizza come un’azione di sistema pluriennale….. Le scuole sono chiamate a sviluppare con enti locali, enti di terzo settore, centri per l’impiego, una progettualità di ampio respiro. Il coinvolgimento degli enti del Terzo settore avviene attraverso forme di co-progettazione, in conformità con quanto disposto dal Dlgs 3 luglio 2017, n. 117, (Codice del Terzo settore). </a:t>
            </a:r>
            <a:endParaRPr lang="it-IT" sz="23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210298" y="132337"/>
            <a:ext cx="1252817" cy="1191839"/>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5363668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63415" y="769709"/>
            <a:ext cx="11550161" cy="5201424"/>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1200" i="1" dirty="0"/>
          </a:p>
          <a:p>
            <a:pPr algn="ctr"/>
            <a:r>
              <a:rPr lang="it-IT" sz="2400" dirty="0"/>
              <a:t>Orientamenti chiave per la progettazione degli interventi da parte delle scuole </a:t>
            </a:r>
          </a:p>
          <a:p>
            <a:pPr algn="ctr"/>
            <a:r>
              <a:rPr lang="it-IT" sz="2400" dirty="0"/>
              <a:t>4) INTEGRAZIONE TRA SCUOLA ED EXTRA SCUOLAESPERIENZE DI RETE Offerta curricolare integrata con quella extracurricolare ….Ampliamento del tempo scuola come tempo educativo, attraverso l’apertura della scuola e dei suoi laboratori durante l’intera giornata, ma anche attraverso la possibilità di utilizzare gli spazi del territorio (giardini, musei, spazi delle associazioni etc.) in stretta collaborazione con gli enti locali (Comuni, Province e Città metropolitane).</a:t>
            </a:r>
          </a:p>
          <a:p>
            <a:pPr algn="ctr"/>
            <a:r>
              <a:rPr lang="it-IT" sz="2400" dirty="0"/>
              <a:t>5) PREVENZIONE Le azioni e gli interventi vanno progettati … per seguire i percorsi educativi e di apprendimento nel loro evolversi e, in particolare, per poter intervenire con tempismo e in modo preventivo anche in base ai “segnali flebili”, che sono indicatori importanti del potenziale rischio di situazioni di disagio, fragilità e abbandono, molto spesso sottovalutati.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167616"/>
            <a:ext cx="1158266" cy="1101891"/>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411169746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63415" y="769709"/>
            <a:ext cx="11550161" cy="5139869"/>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1200" i="1" dirty="0"/>
          </a:p>
          <a:p>
            <a:pPr algn="ctr"/>
            <a:r>
              <a:rPr lang="it-IT" sz="2000" dirty="0"/>
              <a:t>Orientamenti chiave per la progettazione degli interventi da parte delle scuole </a:t>
            </a:r>
          </a:p>
          <a:p>
            <a:pPr algn="ctr"/>
            <a:r>
              <a:rPr lang="it-IT" sz="2000" dirty="0"/>
              <a:t>6) POTENZIAMENTO DELLE COMPETENZE E PERSONALIZZAZIONE DEI PERCORSI PER STUDENTESSE E STUDENTI PIÙ FRAGILI Creazione di percorsi formativi per il potenziamento delle competenze…. anche attraverso una </a:t>
            </a:r>
            <a:r>
              <a:rPr lang="it-IT" sz="2000" u="sng" dirty="0"/>
              <a:t>personalizzazione</a:t>
            </a:r>
            <a:r>
              <a:rPr lang="it-IT" sz="2000" dirty="0"/>
              <a:t> degli apprendimenti, il tutoraggio on line e il ricorso alla didattica laboratoriale. </a:t>
            </a:r>
            <a:r>
              <a:rPr lang="it-IT" sz="2000" u="sng" dirty="0"/>
              <a:t>Presa in carico individuale</a:t>
            </a:r>
            <a:r>
              <a:rPr lang="it-IT" sz="2000" dirty="0"/>
              <a:t> nei casi di maggior fragilità: definizione di programmi individualizzati rivolti a studentesse e studenti con maggiore fragilità negli apprendimenti, in condizione socio-economica disagiata, con bisogni educativi speciali o con background migratorio. </a:t>
            </a:r>
          </a:p>
          <a:p>
            <a:pPr algn="ctr"/>
            <a:r>
              <a:rPr lang="it-IT" sz="2000" dirty="0"/>
              <a:t>7) CONTINUITA’ NELLE FASI DI TRANSIZIONE E ORIENTAMENTO … prestare cura all’orientamento nella transizione tra scuola secondaria di primo e secondo grado </a:t>
            </a:r>
            <a:r>
              <a:rPr lang="it-IT" sz="2000" u="sng" dirty="0"/>
              <a:t>per aiutare </a:t>
            </a:r>
            <a:r>
              <a:rPr lang="it-IT" sz="2000" dirty="0"/>
              <a:t>le studentesse e gli studenti e le loro famiglie ad effettuare le scelte più congruenti con le loro capacità e potenzialità, in sinergia anche con quanto previsto dalla riforma del sistema di orientamento scolastico. Tre elementi sono necessari perché l’orientamento abbia senso ed efficacia: - opzioni chiare di scelta per i percorsi successivi; - spazi fisici riconoscibili; -tutoring/mentoring personalizzati.</a:t>
            </a: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20721775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860877" y="569016"/>
            <a:ext cx="11052699" cy="5724644"/>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del PNRR assegnati alle scuole a bando</a:t>
            </a:r>
          </a:p>
          <a:p>
            <a:pPr algn="ctr"/>
            <a:r>
              <a:rPr lang="it-IT" sz="2000" i="1" dirty="0"/>
              <a:t>Nota 1994 del 30 maggio 2022 </a:t>
            </a:r>
            <a:r>
              <a:rPr lang="it-IT" sz="2000" dirty="0">
                <a:hlinkClick r:id="rId3"/>
              </a:rPr>
              <a:t>nota-1944-del-30-maggio-2022-scuola-digitale-2022-2026-avviso-migrazione-al-cloud.pdf (flcgil.it)</a:t>
            </a:r>
            <a:endParaRPr lang="it-IT" sz="2000" dirty="0"/>
          </a:p>
          <a:p>
            <a:pPr algn="ctr"/>
            <a:endParaRPr lang="it-IT" sz="1400" i="1" dirty="0"/>
          </a:p>
          <a:p>
            <a:pPr algn="ctr"/>
            <a:r>
              <a:rPr lang="it-IT" sz="2000" b="0" i="0" dirty="0">
                <a:solidFill>
                  <a:srgbClr val="000000"/>
                </a:solidFill>
                <a:effectLst/>
                <a:latin typeface="Arial" panose="020B0604020202020204" pitchFamily="34" charset="0"/>
              </a:rPr>
              <a:t>«</a:t>
            </a:r>
            <a:r>
              <a:rPr lang="it-IT" sz="2000" b="0" i="1" dirty="0">
                <a:solidFill>
                  <a:srgbClr val="000000"/>
                </a:solidFill>
                <a:effectLst/>
                <a:latin typeface="Arial" panose="020B0604020202020204" pitchFamily="34" charset="0"/>
              </a:rPr>
              <a:t>Scuola digitale 2022-2026</a:t>
            </a:r>
            <a:r>
              <a:rPr lang="it-IT" sz="2000" b="0" i="0" dirty="0">
                <a:solidFill>
                  <a:srgbClr val="000000"/>
                </a:solidFill>
                <a:effectLst/>
                <a:latin typeface="Arial" panose="020B0604020202020204" pitchFamily="34" charset="0"/>
              </a:rPr>
              <a:t>», composto da due interventi destinati alle scuole:</a:t>
            </a:r>
            <a:br>
              <a:rPr lang="it-IT" sz="2000" dirty="0"/>
            </a:br>
            <a:r>
              <a:rPr lang="it-IT" sz="2000" b="1" i="0" dirty="0">
                <a:solidFill>
                  <a:srgbClr val="000000"/>
                </a:solidFill>
                <a:effectLst/>
                <a:latin typeface="Arial" panose="020B0604020202020204" pitchFamily="34" charset="0"/>
              </a:rPr>
              <a:t>Migrazione al cloud</a:t>
            </a:r>
            <a:r>
              <a:rPr lang="it-IT" sz="2000" b="0" i="0" dirty="0">
                <a:solidFill>
                  <a:srgbClr val="000000"/>
                </a:solidFill>
                <a:effectLst/>
                <a:latin typeface="Arial" panose="020B0604020202020204" pitchFamily="34" charset="0"/>
              </a:rPr>
              <a:t>: finalizzato a realizzare la migrazione dei servizi/applicazioni delle Istituzioni scolastiche verso infrastrutture e soluzioni cloud qualificate.</a:t>
            </a:r>
            <a:r>
              <a:rPr lang="it-IT" sz="2000" b="1" dirty="0">
                <a:solidFill>
                  <a:srgbClr val="FF0000"/>
                </a:solidFill>
              </a:rPr>
              <a:t> </a:t>
            </a:r>
            <a:r>
              <a:rPr lang="it-IT" sz="2000" dirty="0">
                <a:solidFill>
                  <a:srgbClr val="000000"/>
                </a:solidFill>
                <a:latin typeface="Arial" panose="020B0604020202020204" pitchFamily="34" charset="0"/>
              </a:rPr>
              <a:t>Missione 1</a:t>
            </a:r>
            <a:r>
              <a:rPr lang="it-IT" sz="2000" b="0" i="0" dirty="0">
                <a:solidFill>
                  <a:srgbClr val="000000"/>
                </a:solidFill>
                <a:effectLst/>
                <a:latin typeface="Arial" panose="020B0604020202020204" pitchFamily="34" charset="0"/>
              </a:rPr>
              <a:t> dedicata alla “</a:t>
            </a:r>
            <a:r>
              <a:rPr lang="it-IT" sz="2000" b="0" i="1" dirty="0">
                <a:solidFill>
                  <a:srgbClr val="000000"/>
                </a:solidFill>
                <a:effectLst/>
                <a:latin typeface="Arial" panose="020B0604020202020204" pitchFamily="34" charset="0"/>
              </a:rPr>
              <a:t>Digitalizzazione, innovazione, competitività, cultura e turismo</a:t>
            </a:r>
            <a:r>
              <a:rPr lang="it-IT" sz="2000" b="0" i="0" dirty="0">
                <a:solidFill>
                  <a:srgbClr val="000000"/>
                </a:solidFill>
                <a:effectLst/>
                <a:latin typeface="Arial" panose="020B0604020202020204" pitchFamily="34" charset="0"/>
              </a:rPr>
              <a:t>”, Componente M1C1 relativo alla “</a:t>
            </a:r>
            <a:r>
              <a:rPr lang="it-IT" sz="2000" b="0" i="1" dirty="0">
                <a:solidFill>
                  <a:srgbClr val="000000"/>
                </a:solidFill>
                <a:effectLst/>
                <a:latin typeface="Arial" panose="020B0604020202020204" pitchFamily="34" charset="0"/>
              </a:rPr>
              <a:t>Digitalizzazione, innovazione e sicurezza nella Pubblica Amministrazione</a:t>
            </a:r>
            <a:r>
              <a:rPr lang="it-IT" sz="2000" b="0" i="0" dirty="0">
                <a:solidFill>
                  <a:srgbClr val="000000"/>
                </a:solidFill>
                <a:effectLst/>
                <a:latin typeface="Arial" panose="020B0604020202020204" pitchFamily="34" charset="0"/>
              </a:rPr>
              <a:t>”, ambito di intervento denominato “</a:t>
            </a:r>
            <a:r>
              <a:rPr lang="it-IT" sz="2000" b="0" i="1" dirty="0">
                <a:solidFill>
                  <a:srgbClr val="000000"/>
                </a:solidFill>
                <a:effectLst/>
                <a:latin typeface="Arial" panose="020B0604020202020204" pitchFamily="34" charset="0"/>
              </a:rPr>
              <a:t>Digitalizzazione PA</a:t>
            </a:r>
            <a:r>
              <a:rPr lang="it-IT" sz="2000" b="0" i="0" dirty="0">
                <a:solidFill>
                  <a:srgbClr val="000000"/>
                </a:solidFill>
                <a:effectLst/>
                <a:latin typeface="Arial" panose="020B0604020202020204" pitchFamily="34" charset="0"/>
              </a:rPr>
              <a:t>”, </a:t>
            </a:r>
            <a:r>
              <a:rPr lang="it-IT" sz="2000" i="0" dirty="0">
                <a:solidFill>
                  <a:srgbClr val="000000"/>
                </a:solidFill>
                <a:effectLst/>
                <a:latin typeface="Arial" panose="020B0604020202020204" pitchFamily="34" charset="0"/>
              </a:rPr>
              <a:t>Investimento 1.2 </a:t>
            </a:r>
            <a:r>
              <a:rPr lang="it-IT" sz="2000" i="1" dirty="0">
                <a:solidFill>
                  <a:srgbClr val="000000"/>
                </a:solidFill>
                <a:effectLst/>
                <a:latin typeface="Arial" panose="020B0604020202020204" pitchFamily="34" charset="0"/>
              </a:rPr>
              <a:t>“</a:t>
            </a:r>
            <a:r>
              <a:rPr lang="it-IT" sz="2000" b="0" i="1" dirty="0">
                <a:solidFill>
                  <a:srgbClr val="000000"/>
                </a:solidFill>
                <a:effectLst/>
                <a:latin typeface="Arial" panose="020B0604020202020204" pitchFamily="34" charset="0"/>
              </a:rPr>
              <a:t>Abilitazione e facilitazione migrazione ai cloud”</a:t>
            </a:r>
            <a:endParaRPr lang="it-IT" sz="2000" b="1" dirty="0">
              <a:solidFill>
                <a:srgbClr val="FF0000"/>
              </a:solidFill>
            </a:endParaRPr>
          </a:p>
          <a:p>
            <a:pPr algn="ctr"/>
            <a:r>
              <a:rPr lang="it-IT" sz="2000" b="1" dirty="0">
                <a:solidFill>
                  <a:srgbClr val="FF0000"/>
                </a:solidFill>
              </a:rPr>
              <a:t>50 milioni disponibili, reiterato il 27 giugno con scadenza </a:t>
            </a:r>
            <a:r>
              <a:rPr lang="it-IT" sz="2000" b="1" strike="sngStrike" dirty="0">
                <a:solidFill>
                  <a:srgbClr val="FF0000"/>
                </a:solidFill>
              </a:rPr>
              <a:t>23 settembre</a:t>
            </a:r>
            <a:r>
              <a:rPr lang="it-IT" sz="2000" b="1" dirty="0">
                <a:solidFill>
                  <a:srgbClr val="FF0000"/>
                </a:solidFill>
              </a:rPr>
              <a:t> 23 ottobre</a:t>
            </a:r>
            <a:endParaRPr lang="it-IT" sz="2000" b="1" i="1" dirty="0">
              <a:solidFill>
                <a:srgbClr val="FF0000"/>
              </a:solidFill>
            </a:endParaRPr>
          </a:p>
          <a:p>
            <a:pPr algn="ctr"/>
            <a:br>
              <a:rPr lang="it-IT" sz="700" dirty="0"/>
            </a:br>
            <a:r>
              <a:rPr lang="it-IT" sz="2000" b="1" i="0" dirty="0">
                <a:solidFill>
                  <a:srgbClr val="000000"/>
                </a:solidFill>
                <a:effectLst/>
                <a:latin typeface="Arial" panose="020B0604020202020204" pitchFamily="34" charset="0"/>
              </a:rPr>
              <a:t>Siti web</a:t>
            </a:r>
            <a:r>
              <a:rPr lang="it-IT" sz="2000" b="0" i="0" dirty="0">
                <a:solidFill>
                  <a:srgbClr val="000000"/>
                </a:solidFill>
                <a:effectLst/>
                <a:latin typeface="Arial" panose="020B0604020202020204" pitchFamily="34" charset="0"/>
              </a:rPr>
              <a:t>: finalizzato a migliorare la fruibilità dei servizi digitali offerti a famiglie, alunni e personale scolastico dalle Scuole, migliorando l’accessibilità, la funzionalità e la navigabilità dei siti web, tramite l’adeguamento ad un modello standard. Missione 1 Componente M1C1</a:t>
            </a:r>
            <a:r>
              <a:rPr lang="it-IT" sz="2000" dirty="0">
                <a:solidFill>
                  <a:srgbClr val="000000"/>
                </a:solidFill>
                <a:latin typeface="Arial" panose="020B0604020202020204" pitchFamily="34" charset="0"/>
              </a:rPr>
              <a:t>. Investimento 1.4 </a:t>
            </a:r>
            <a:r>
              <a:rPr lang="it-IT" sz="2000" b="0" i="0" dirty="0">
                <a:solidFill>
                  <a:srgbClr val="000000"/>
                </a:solidFill>
                <a:effectLst/>
                <a:latin typeface="Arial" panose="020B0604020202020204" pitchFamily="34" charset="0"/>
              </a:rPr>
              <a:t>“</a:t>
            </a:r>
            <a:r>
              <a:rPr lang="it-IT" sz="2000" b="0" i="1" dirty="0">
                <a:solidFill>
                  <a:srgbClr val="000000"/>
                </a:solidFill>
                <a:effectLst/>
                <a:latin typeface="Arial" panose="020B0604020202020204" pitchFamily="34" charset="0"/>
              </a:rPr>
              <a:t>Esperienza del cittadini nei servizi pubblici</a:t>
            </a:r>
            <a:r>
              <a:rPr lang="it-IT" sz="2000" b="0" i="0" dirty="0">
                <a:solidFill>
                  <a:srgbClr val="000000"/>
                </a:solidFill>
                <a:effectLst/>
                <a:latin typeface="Arial" panose="020B0604020202020204" pitchFamily="34" charset="0"/>
              </a:rPr>
              <a:t>”.</a:t>
            </a:r>
            <a:br>
              <a:rPr lang="it-IT" sz="2000" dirty="0"/>
            </a:br>
            <a:r>
              <a:rPr lang="it-IT" sz="2000" b="1" dirty="0">
                <a:solidFill>
                  <a:srgbClr val="FF0000"/>
                </a:solidFill>
              </a:rPr>
              <a:t>45 milioni disponibili, reiterato il 27 giugno con scadenza </a:t>
            </a:r>
            <a:r>
              <a:rPr lang="it-IT" sz="2000" b="1" strike="sngStrike" dirty="0">
                <a:solidFill>
                  <a:srgbClr val="FF0000"/>
                </a:solidFill>
              </a:rPr>
              <a:t>23 settembre</a:t>
            </a:r>
            <a:r>
              <a:rPr lang="it-IT" sz="2000" b="1" dirty="0">
                <a:solidFill>
                  <a:srgbClr val="FF0000"/>
                </a:solidFill>
              </a:rPr>
              <a:t>  23 ottobre</a:t>
            </a:r>
            <a:endParaRPr lang="it-IT" sz="2000" b="1" i="1" dirty="0">
              <a:solidFill>
                <a:srgbClr val="FF0000"/>
              </a:solidFill>
            </a:endParaRPr>
          </a:p>
          <a:p>
            <a:pPr algn="ctr"/>
            <a:endParaRPr lang="it-IT" sz="1100" b="1" dirty="0">
              <a:solidFill>
                <a:srgbClr val="FF0000"/>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EEEF031F-B4FC-18CD-AA48-30DA54F7D052}"/>
              </a:ext>
            </a:extLst>
          </p:cNvPr>
          <p:cNvSpPr txBox="1"/>
          <p:nvPr/>
        </p:nvSpPr>
        <p:spPr>
          <a:xfrm>
            <a:off x="9662137" y="199656"/>
            <a:ext cx="2336523" cy="369332"/>
          </a:xfrm>
          <a:prstGeom prst="rect">
            <a:avLst/>
          </a:prstGeom>
          <a:noFill/>
        </p:spPr>
        <p:txBody>
          <a:bodyPr wrap="square" rtlCol="0">
            <a:spAutoFit/>
          </a:bodyPr>
          <a:lstStyle/>
          <a:p>
            <a:r>
              <a:rPr lang="it-IT" dirty="0"/>
              <a:t>Al 10 ottobre 2022</a:t>
            </a:r>
          </a:p>
        </p:txBody>
      </p:sp>
    </p:spTree>
    <p:extLst>
      <p:ext uri="{BB962C8B-B14F-4D97-AF65-F5344CB8AC3E}">
        <p14:creationId xmlns:p14="http://schemas.microsoft.com/office/powerpoint/2010/main" val="189554299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07910" y="769709"/>
            <a:ext cx="11605667" cy="5324535"/>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1200" i="1" dirty="0"/>
          </a:p>
          <a:p>
            <a:pPr algn="ctr"/>
            <a:r>
              <a:rPr lang="it-IT" sz="2400" b="1" dirty="0">
                <a:solidFill>
                  <a:srgbClr val="FF0000"/>
                </a:solidFill>
              </a:rPr>
              <a:t>4 AZIONI</a:t>
            </a:r>
            <a:r>
              <a:rPr lang="it-IT" sz="2400" b="1" dirty="0"/>
              <a:t> da progettare tenendo conto dei seguenti orientamenti-chiave, per garantirne l’efficacia e il raggiungimento dei target del PNRR.</a:t>
            </a:r>
          </a:p>
          <a:p>
            <a:pPr algn="ctr"/>
            <a:endParaRPr lang="it-IT" sz="1100" b="1" dirty="0"/>
          </a:p>
          <a:p>
            <a:pPr marL="457200" indent="-457200" algn="ctr">
              <a:buAutoNum type="arabicPeriod"/>
            </a:pPr>
            <a:r>
              <a:rPr lang="it-IT" sz="2000" b="1" dirty="0">
                <a:solidFill>
                  <a:srgbClr val="C00000"/>
                </a:solidFill>
              </a:rPr>
              <a:t>PERCORSI DI MENTORING E ORIENTAMENTO</a:t>
            </a:r>
            <a:r>
              <a:rPr lang="it-IT" sz="2000" dirty="0"/>
              <a:t>: Al fine di sostenere il contrasto dell’abbandono scolastico gli studenti che mostrano particolari fragilità, motivazionali e/o disciplinari, sono accompagnati in percorsi individuali di rafforzamento attraverso mentoring e orientamento, sostegno disciplinare, coaching</a:t>
            </a:r>
          </a:p>
          <a:p>
            <a:pPr marL="457200" indent="-457200" algn="ctr">
              <a:buAutoNum type="arabicPeriod"/>
            </a:pPr>
            <a:endParaRPr lang="it-IT" sz="2000" b="1" dirty="0">
              <a:solidFill>
                <a:srgbClr val="C00000"/>
              </a:solidFill>
            </a:endParaRPr>
          </a:p>
          <a:p>
            <a:pPr algn="ctr"/>
            <a:endParaRPr lang="it-IT" sz="2000" b="1" dirty="0">
              <a:solidFill>
                <a:srgbClr val="C00000"/>
              </a:solidFill>
            </a:endParaRPr>
          </a:p>
          <a:p>
            <a:pPr algn="ctr"/>
            <a:r>
              <a:rPr lang="it-IT" sz="2000" b="1" dirty="0">
                <a:solidFill>
                  <a:srgbClr val="C00000"/>
                </a:solidFill>
              </a:rPr>
              <a:t>2. PERCORSI DI POTENZIAMENTO DELLE COMPETENZE DI BASE, DI MOTIVAZIONE E ACCOMPAGNAMENTO</a:t>
            </a:r>
            <a:r>
              <a:rPr lang="it-IT" sz="2000" dirty="0"/>
              <a:t>: Le studentesse e gli studenti che mostrano particolari fragilità disciplinari sono accompagnati attraverso percorsi di potenziamento delle competenze di base, di motivazione e </a:t>
            </a:r>
            <a:r>
              <a:rPr lang="it-IT" sz="2000" dirty="0" err="1"/>
              <a:t>ri</a:t>
            </a:r>
            <a:r>
              <a:rPr lang="it-IT" sz="2000" dirty="0"/>
              <a:t>-motivazione e di accompagnamento ad una maggiore capacità di attenzione e impegno, erogati a piccoli gruppi.</a:t>
            </a:r>
            <a:endParaRPr lang="it-IT" sz="2000" b="1" dirty="0"/>
          </a:p>
          <a:p>
            <a:pPr algn="ct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
        <p:nvSpPr>
          <p:cNvPr id="2" name="CasellaDiTesto 1">
            <a:extLst>
              <a:ext uri="{FF2B5EF4-FFF2-40B4-BE49-F238E27FC236}">
                <a16:creationId xmlns:a16="http://schemas.microsoft.com/office/drawing/2014/main" id="{D6A99A6E-0C24-848D-5408-BEFEE92A206F}"/>
              </a:ext>
            </a:extLst>
          </p:cNvPr>
          <p:cNvSpPr txBox="1"/>
          <p:nvPr/>
        </p:nvSpPr>
        <p:spPr>
          <a:xfrm>
            <a:off x="4861249" y="3704254"/>
            <a:ext cx="1847461" cy="523220"/>
          </a:xfrm>
          <a:prstGeom prst="rect">
            <a:avLst/>
          </a:prstGeom>
          <a:solidFill>
            <a:srgbClr val="FFFF00"/>
          </a:solidFill>
          <a:ln>
            <a:solidFill>
              <a:schemeClr val="tx2"/>
            </a:solidFill>
          </a:ln>
        </p:spPr>
        <p:txBody>
          <a:bodyPr wrap="square" rtlCol="0">
            <a:spAutoFit/>
          </a:bodyPr>
          <a:lstStyle/>
          <a:p>
            <a:pPr algn="ctr"/>
            <a:r>
              <a:rPr lang="it-IT" sz="2800" dirty="0"/>
              <a:t>Individuale</a:t>
            </a:r>
          </a:p>
        </p:txBody>
      </p:sp>
      <p:sp>
        <p:nvSpPr>
          <p:cNvPr id="3" name="CasellaDiTesto 2">
            <a:extLst>
              <a:ext uri="{FF2B5EF4-FFF2-40B4-BE49-F238E27FC236}">
                <a16:creationId xmlns:a16="http://schemas.microsoft.com/office/drawing/2014/main" id="{D24F67B5-CF03-9F76-C50B-F942BCB53CA8}"/>
              </a:ext>
            </a:extLst>
          </p:cNvPr>
          <p:cNvSpPr txBox="1"/>
          <p:nvPr/>
        </p:nvSpPr>
        <p:spPr>
          <a:xfrm>
            <a:off x="4516017" y="5463302"/>
            <a:ext cx="2537926" cy="523220"/>
          </a:xfrm>
          <a:prstGeom prst="rect">
            <a:avLst/>
          </a:prstGeom>
          <a:solidFill>
            <a:srgbClr val="FFFF00"/>
          </a:solidFill>
          <a:ln>
            <a:solidFill>
              <a:schemeClr val="tx2"/>
            </a:solidFill>
          </a:ln>
        </p:spPr>
        <p:txBody>
          <a:bodyPr wrap="square" rtlCol="0">
            <a:spAutoFit/>
          </a:bodyPr>
          <a:lstStyle/>
          <a:p>
            <a:pPr algn="ctr"/>
            <a:r>
              <a:rPr lang="it-IT" sz="2800" dirty="0"/>
              <a:t>Piccoli gruppi</a:t>
            </a:r>
          </a:p>
        </p:txBody>
      </p:sp>
    </p:spTree>
    <p:extLst>
      <p:ext uri="{BB962C8B-B14F-4D97-AF65-F5344CB8AC3E}">
        <p14:creationId xmlns:p14="http://schemas.microsoft.com/office/powerpoint/2010/main" val="107846926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07910" y="769709"/>
            <a:ext cx="11605667" cy="5124480"/>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Gli Orientamenti per l’attuazione degli interventi nelle scuole indicano le azioni </a:t>
            </a:r>
            <a:r>
              <a:rPr lang="it-IT" sz="2400" dirty="0">
                <a:hlinkClick r:id="rId3"/>
              </a:rPr>
              <a:t>2613376a-03b7-8957-a2a9-b80b0e5f99df (miur.gov.it)</a:t>
            </a:r>
            <a:endParaRPr lang="it-IT" sz="2400" b="1" i="1" dirty="0">
              <a:solidFill>
                <a:srgbClr val="FF0000"/>
              </a:solidFill>
            </a:endParaRPr>
          </a:p>
          <a:p>
            <a:pPr algn="ctr"/>
            <a:endParaRPr lang="it-IT" sz="1200" i="1" dirty="0"/>
          </a:p>
          <a:p>
            <a:pPr algn="ctr"/>
            <a:r>
              <a:rPr lang="it-IT" sz="2400" b="1" dirty="0">
                <a:solidFill>
                  <a:srgbClr val="FF0000"/>
                </a:solidFill>
              </a:rPr>
              <a:t>4 AZIONI</a:t>
            </a:r>
            <a:r>
              <a:rPr lang="it-IT" sz="2400" b="1" dirty="0"/>
              <a:t> da progettare tenendo conto dei seguenti orientamenti-chiave, per garantirne l’efficacia e il raggiungimento dei target del PNRR.</a:t>
            </a:r>
          </a:p>
          <a:p>
            <a:pPr algn="ctr"/>
            <a:endParaRPr lang="it-IT" sz="1100" b="1" dirty="0"/>
          </a:p>
          <a:p>
            <a:pPr algn="ctr"/>
            <a:r>
              <a:rPr lang="it-IT" sz="2000" b="1" dirty="0">
                <a:solidFill>
                  <a:srgbClr val="C00000"/>
                </a:solidFill>
              </a:rPr>
              <a:t>3. PERCORSI DI ORIENTAMENTO PER LE FAMIGLIE</a:t>
            </a:r>
            <a:r>
              <a:rPr lang="it-IT" sz="2000" dirty="0"/>
              <a:t>:</a:t>
            </a:r>
            <a:r>
              <a:rPr lang="it-IT" sz="2000" b="1" dirty="0">
                <a:solidFill>
                  <a:srgbClr val="C00000"/>
                </a:solidFill>
              </a:rPr>
              <a:t> </a:t>
            </a:r>
            <a:r>
              <a:rPr lang="it-IT" sz="2000" dirty="0"/>
              <a:t>Per coinvolgere le famiglie nel concorrere al contrasto dell’abbandono scolastico e per favorire una loro partecipazione attiva sono attuati percorsi di orientamento erogati a piccoli gruppi di genitori</a:t>
            </a:r>
          </a:p>
          <a:p>
            <a:pPr algn="ctr"/>
            <a:endParaRPr lang="it-IT" sz="1050" dirty="0"/>
          </a:p>
          <a:p>
            <a:pPr algn="ctr"/>
            <a:endParaRPr lang="it-IT" sz="2000" b="1" dirty="0">
              <a:solidFill>
                <a:srgbClr val="C00000"/>
              </a:solidFill>
            </a:endParaRPr>
          </a:p>
          <a:p>
            <a:pPr algn="ctr"/>
            <a:endParaRPr lang="it-IT" sz="2000" b="1" dirty="0">
              <a:solidFill>
                <a:srgbClr val="C00000"/>
              </a:solidFill>
            </a:endParaRPr>
          </a:p>
          <a:p>
            <a:pPr algn="ctr"/>
            <a:r>
              <a:rPr lang="it-IT" sz="2000" b="1" dirty="0">
                <a:solidFill>
                  <a:srgbClr val="C00000"/>
                </a:solidFill>
              </a:rPr>
              <a:t>4. PERCORSI FORMATIVI E LABORATORIALI EXTRACURRICULARI</a:t>
            </a:r>
            <a:r>
              <a:rPr lang="it-IT" sz="2000" dirty="0"/>
              <a:t>: Tale attività si riferisce a percorsi formativi e laboratoriali extracurriculari, afferenti a diverse discipline e tematiche in coerenza con gli obiettivi specifici dell’intervento progettato dalla scuola, anche in rete con il territorio. I percorsi per studenti possono essere di volta in volta autonomamente definiti (disciplinari, interdisciplinari, cinema, teatro, sport, musica, etc.).</a:t>
            </a: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D24F67B5-CF03-9F76-C50B-F942BCB53CA8}"/>
              </a:ext>
            </a:extLst>
          </p:cNvPr>
          <p:cNvSpPr txBox="1"/>
          <p:nvPr/>
        </p:nvSpPr>
        <p:spPr>
          <a:xfrm>
            <a:off x="4683969" y="3793122"/>
            <a:ext cx="2537926" cy="523220"/>
          </a:xfrm>
          <a:prstGeom prst="rect">
            <a:avLst/>
          </a:prstGeom>
          <a:solidFill>
            <a:srgbClr val="FFFF00"/>
          </a:solidFill>
          <a:ln>
            <a:solidFill>
              <a:schemeClr val="tx2"/>
            </a:solidFill>
          </a:ln>
        </p:spPr>
        <p:txBody>
          <a:bodyPr wrap="square" rtlCol="0">
            <a:spAutoFit/>
          </a:bodyPr>
          <a:lstStyle/>
          <a:p>
            <a:pPr algn="ctr"/>
            <a:r>
              <a:rPr lang="it-IT" sz="2800" dirty="0"/>
              <a:t>Piccoli gruppi</a:t>
            </a:r>
          </a:p>
        </p:txBody>
      </p:sp>
      <p:sp>
        <p:nvSpPr>
          <p:cNvPr id="4" name="CasellaDiTesto 3">
            <a:extLst>
              <a:ext uri="{FF2B5EF4-FFF2-40B4-BE49-F238E27FC236}">
                <a16:creationId xmlns:a16="http://schemas.microsoft.com/office/drawing/2014/main" id="{D782914A-2986-9E66-16F7-5AA8DBE5BFAD}"/>
              </a:ext>
            </a:extLst>
          </p:cNvPr>
          <p:cNvSpPr txBox="1"/>
          <p:nvPr/>
        </p:nvSpPr>
        <p:spPr>
          <a:xfrm>
            <a:off x="4926563" y="5729434"/>
            <a:ext cx="1922106" cy="523220"/>
          </a:xfrm>
          <a:prstGeom prst="rect">
            <a:avLst/>
          </a:prstGeom>
          <a:solidFill>
            <a:srgbClr val="FFFF00"/>
          </a:solidFill>
          <a:ln>
            <a:solidFill>
              <a:schemeClr val="tx2"/>
            </a:solidFill>
          </a:ln>
        </p:spPr>
        <p:txBody>
          <a:bodyPr wrap="square" rtlCol="0">
            <a:spAutoFit/>
          </a:bodyPr>
          <a:lstStyle/>
          <a:p>
            <a:pPr algn="ctr"/>
            <a:r>
              <a:rPr lang="it-IT" sz="2800" dirty="0"/>
              <a:t>Gruppi</a:t>
            </a:r>
          </a:p>
        </p:txBody>
      </p:sp>
    </p:spTree>
    <p:extLst>
      <p:ext uri="{BB962C8B-B14F-4D97-AF65-F5344CB8AC3E}">
        <p14:creationId xmlns:p14="http://schemas.microsoft.com/office/powerpoint/2010/main" val="57776867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63415" y="769709"/>
            <a:ext cx="11550161" cy="5770811"/>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a:t>
            </a:r>
            <a:r>
              <a:rPr lang="it-IT" sz="2400" b="1" dirty="0">
                <a:solidFill>
                  <a:srgbClr val="FF0000"/>
                </a:solidFill>
              </a:rPr>
              <a:t>Le indicazioni contenute nella nota sul Sistema Nazionale di Valutazione (SNV) – indicazioni operative in merito ai documenti strategici delle istituzioni scolastiche per il triennio 2022-2025 (RAV, </a:t>
            </a:r>
            <a:r>
              <a:rPr lang="it-IT" sz="2400" b="1" dirty="0" err="1">
                <a:solidFill>
                  <a:srgbClr val="FF0000"/>
                </a:solidFill>
              </a:rPr>
              <a:t>PdM</a:t>
            </a:r>
            <a:r>
              <a:rPr lang="it-IT" sz="2400" b="1" dirty="0">
                <a:solidFill>
                  <a:srgbClr val="FF0000"/>
                </a:solidFill>
              </a:rPr>
              <a:t>, PTOF, Rendicontazione sociale) </a:t>
            </a:r>
            <a:r>
              <a:rPr lang="it-IT" sz="2400" dirty="0">
                <a:hlinkClick r:id="rId3"/>
              </a:rPr>
              <a:t>fc49b0f4-d5f2-b89d-ace8-8c7025ae4594 (miur.gov.it)</a:t>
            </a:r>
            <a:endParaRPr lang="it-IT" sz="2400" dirty="0"/>
          </a:p>
          <a:p>
            <a:pPr algn="ctr"/>
            <a:endParaRPr lang="it-IT" sz="1050" b="1" dirty="0">
              <a:solidFill>
                <a:srgbClr val="FF0000"/>
              </a:solidFill>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nota evidenzia come la progettazione degli interventi da parte delle scuole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beneficiarie dei finanziamenti</a:t>
            </a:r>
            <a:r>
              <a:rPr lang="it-IT" sz="1800" dirty="0">
                <a:effectLst/>
                <a:latin typeface="Calibri" panose="020F0502020204030204" pitchFamily="34" charset="0"/>
                <a:ea typeface="Calibri" panose="020F0502020204030204" pitchFamily="34" charset="0"/>
                <a:cs typeface="Times New Roman" panose="02020603050405020304" pitchFamily="18" charset="0"/>
              </a:rPr>
              <a:t> deve avvenire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tenendo conto dell’analisi del contesto e del RAV</a:t>
            </a:r>
            <a:r>
              <a:rPr lang="it-IT" sz="1800" dirty="0">
                <a:effectLst/>
                <a:latin typeface="Calibri" panose="020F0502020204030204" pitchFamily="34" charset="0"/>
                <a:ea typeface="Calibri" panose="020F0502020204030204" pitchFamily="34" charset="0"/>
                <a:cs typeface="Times New Roman" panose="02020603050405020304" pitchFamily="18" charset="0"/>
              </a:rPr>
              <a:t>, al fine di definire obiettivi specifici e mirati per ogni scuola con attenzione alla riduzione della dispersione e al potenziamento delle competenze di base. </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Suggerisce di prestare attenzione ai seguenti passaggi: </a:t>
            </a:r>
          </a:p>
          <a:p>
            <a:pPr algn="ctr"/>
            <a:r>
              <a:rPr lang="it-IT" sz="1800" dirty="0">
                <a:effectLst/>
                <a:latin typeface="Calibri" panose="020F0502020204030204" pitchFamily="34" charset="0"/>
                <a:ea typeface="Calibri" panose="020F0502020204030204" pitchFamily="34" charset="0"/>
                <a:cs typeface="Times New Roman" panose="02020603050405020304" pitchFamily="18" charset="0"/>
              </a:rPr>
              <a:t>- È opportuno che il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“gruppo di lavoro”</a:t>
            </a:r>
            <a:r>
              <a:rPr lang="it-IT" sz="1800" dirty="0">
                <a:effectLst/>
                <a:latin typeface="Calibri" panose="020F0502020204030204" pitchFamily="34" charset="0"/>
                <a:ea typeface="Calibri" panose="020F0502020204030204" pitchFamily="34" charset="0"/>
                <a:cs typeface="Times New Roman" panose="02020603050405020304" pitchFamily="18" charset="0"/>
              </a:rPr>
              <a:t> per la prevenzione della dispersione scolastica, di cui all’art. 2, comma 4, del DM 170/2022, sia composto, nel rispetto delle procedure di trasparenza per la selezione del personale previste dal PNRR, anche da docenti del Nucleo interno di valutazione; </a:t>
            </a:r>
          </a:p>
          <a:p>
            <a:pPr algn="ctr"/>
            <a:r>
              <a:rPr lang="it-IT" sz="1800" dirty="0">
                <a:effectLst/>
                <a:latin typeface="Calibri" panose="020F0502020204030204" pitchFamily="34" charset="0"/>
                <a:ea typeface="Calibri" panose="020F0502020204030204" pitchFamily="34" charset="0"/>
                <a:cs typeface="Times New Roman" panose="02020603050405020304" pitchFamily="18" charset="0"/>
              </a:rPr>
              <a:t>- Individuare nell’ultima sezione del RAV, sulla base dell’autovalutazione svolta con riferimento ai dati e ai benchmark presenti, priorità di miglioramento e connessi traguardi collegati alle finalità degli interventi sostenuti dall’investimento 1.4 del PNRR, anche ai fini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dell’assegnazione degli obiettivi oggetto dell’atto d’obbligo</a:t>
            </a:r>
            <a:r>
              <a:rPr lang="it-IT" sz="1800" dirty="0">
                <a:effectLst/>
                <a:latin typeface="Calibri" panose="020F0502020204030204" pitchFamily="34" charset="0"/>
                <a:ea typeface="Calibri" panose="020F0502020204030204" pitchFamily="34" charset="0"/>
                <a:cs typeface="Times New Roman" panose="02020603050405020304" pitchFamily="18" charset="0"/>
              </a:rPr>
              <a:t> da sottoscrivere per la realizzazione delle attività; </a:t>
            </a:r>
          </a:p>
          <a:p>
            <a:pPr marL="285750" indent="-285750" algn="ctr">
              <a:buFontTx/>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Definire nel Piano di miglioramento i percorsi e le azioni da attuare per il raggiungimento delle priorità individuate, ponendo particolare attenzione al collegamento fra gli </a:t>
            </a:r>
            <a:r>
              <a:rPr lang="it-IT" dirty="0">
                <a:latin typeface="Calibri" panose="020F0502020204030204" pitchFamily="34" charset="0"/>
                <a:ea typeface="Calibri" panose="020F0502020204030204" pitchFamily="34" charset="0"/>
                <a:cs typeface="Times New Roman" panose="02020603050405020304" pitchFamily="18" charset="0"/>
              </a:rPr>
              <a:t>obiettivi </a:t>
            </a:r>
            <a:r>
              <a:rPr lang="it-IT" sz="1800" dirty="0">
                <a:effectLst/>
                <a:latin typeface="Calibri" panose="020F0502020204030204" pitchFamily="34" charset="0"/>
                <a:ea typeface="Calibri" panose="020F0502020204030204" pitchFamily="34" charset="0"/>
                <a:cs typeface="Times New Roman" panose="02020603050405020304" pitchFamily="18" charset="0"/>
              </a:rPr>
              <a:t>previsti nel PNRR, le azioni finanziate con il DM 170/2022,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nonché le azioni previste nell’ambito del Piano “Scuola 4.0”</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34057883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63984" y="814268"/>
            <a:ext cx="11549592" cy="5769465"/>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a:t>
            </a:r>
            <a:r>
              <a:rPr lang="it-IT" sz="2000" b="1" dirty="0">
                <a:solidFill>
                  <a:srgbClr val="FF0000"/>
                </a:solidFill>
              </a:rPr>
              <a:t>Le indicazioni contenute nella nota sul Sistema Nazionale di Valutazione (SNV) – indicazioni operative in merito ai documenti strategici delle istituzioni scolastiche per il triennio 2022-2025 (RAV, </a:t>
            </a:r>
            <a:r>
              <a:rPr lang="it-IT" sz="2000" b="1" dirty="0" err="1">
                <a:solidFill>
                  <a:srgbClr val="FF0000"/>
                </a:solidFill>
              </a:rPr>
              <a:t>PdM</a:t>
            </a:r>
            <a:r>
              <a:rPr lang="it-IT" sz="2000" b="1" dirty="0">
                <a:solidFill>
                  <a:srgbClr val="FF0000"/>
                </a:solidFill>
              </a:rPr>
              <a:t>, PTOF, Rendicontazione sociale) </a:t>
            </a:r>
            <a:r>
              <a:rPr lang="it-IT" sz="2000" dirty="0">
                <a:hlinkClick r:id="rId3"/>
              </a:rPr>
              <a:t>fc49b0f4-d5f2-b89d-ace8-8c7025ae4594 (miur.gov.it)</a:t>
            </a:r>
            <a:endParaRPr lang="it-IT" sz="2000" dirty="0"/>
          </a:p>
          <a:p>
            <a:endParaRPr lang="it-IT" sz="1600" b="1" dirty="0">
              <a:solidFill>
                <a:srgbClr val="FF0000"/>
              </a:solidFill>
            </a:endParaRPr>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nota suggerisce di prestare attenzione anche ai seguenti passaggi: </a:t>
            </a:r>
          </a:p>
          <a:p>
            <a:pPr marL="285750" indent="-285750">
              <a:lnSpc>
                <a:spcPct val="107000"/>
              </a:lnSpc>
              <a:spcAft>
                <a:spcPts val="800"/>
              </a:spcAft>
              <a:buFontTx/>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Riportare nel PTOF le iniziative curriculari ed extracurriculari, così come indicato negli “Orientamenti per l’attuazione degli interventi nelle scuole”, previste per il raggiungimento degli obiettivi. </a:t>
            </a:r>
          </a:p>
          <a:p>
            <a:pPr marL="285750" indent="-285750">
              <a:lnSpc>
                <a:spcPct val="107000"/>
              </a:lnSpc>
              <a:spcAft>
                <a:spcPts val="800"/>
              </a:spcAft>
              <a:buFontTx/>
              <a:buChar char="-"/>
            </a:pPr>
            <a:r>
              <a:rPr lang="it-IT" sz="1800" dirty="0">
                <a:effectLst/>
                <a:latin typeface="Calibri" panose="020F0502020204030204" pitchFamily="34" charset="0"/>
                <a:ea typeface="Calibri" panose="020F0502020204030204" pitchFamily="34" charset="0"/>
                <a:cs typeface="Times New Roman" panose="02020603050405020304" pitchFamily="18" charset="0"/>
              </a:rPr>
              <a:t>Riportare nel PTOF i principali aspetti relativi alle nuove strategie didattiche e organizzative per la trasformazione delle classi in ambienti innovativi </a:t>
            </a:r>
            <a:r>
              <a:rPr lang="it-IT" dirty="0">
                <a:latin typeface="Calibri" panose="020F0502020204030204" pitchFamily="34" charset="0"/>
                <a:ea typeface="Calibri" panose="020F0502020204030204" pitchFamily="34" charset="0"/>
                <a:cs typeface="Times New Roman" panose="02020603050405020304" pitchFamily="18" charset="0"/>
              </a:rPr>
              <a:t>di apprendimento (Piano “Scuola 4.0”) </a:t>
            </a:r>
          </a:p>
          <a:p>
            <a:pPr>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La nota osserva che l’utilizzo della sezione “Il monitoraggio, la verifica e la rendicontazione”, del PTOF all’interno del SIDI, può rivelarsi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particolarmente funzionale soprattutto ai fini del monitoraggio dello stato di avanzamento nella realizzazione delle azioni e di raggiungimento dei traguardi previsti</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La sezione </a:t>
            </a:r>
            <a:r>
              <a:rPr lang="it-IT" sz="1800" dirty="0">
                <a:effectLst/>
                <a:latin typeface="Calibri" panose="020F0502020204030204" pitchFamily="34" charset="0"/>
                <a:ea typeface="Calibri" panose="020F0502020204030204" pitchFamily="34" charset="0"/>
                <a:cs typeface="Times New Roman" panose="02020603050405020304" pitchFamily="18" charset="0"/>
              </a:rPr>
              <a:t>verrà ulteriormente integrata </a:t>
            </a:r>
            <a:r>
              <a:rPr lang="it-IT" dirty="0">
                <a:latin typeface="Calibri" panose="020F0502020204030204" pitchFamily="34" charset="0"/>
                <a:ea typeface="Calibri" panose="020F0502020204030204" pitchFamily="34" charset="0"/>
                <a:cs typeface="Times New Roman" panose="02020603050405020304" pitchFamily="18" charset="0"/>
              </a:rPr>
              <a:t>e regolata, in accordo con l’Unità di missione per il PNRR </a:t>
            </a:r>
            <a:r>
              <a:rPr lang="it-IT" sz="1800" dirty="0">
                <a:effectLst/>
                <a:latin typeface="Calibri" panose="020F0502020204030204" pitchFamily="34" charset="0"/>
                <a:ea typeface="Calibri" panose="020F0502020204030204" pitchFamily="34" charset="0"/>
                <a:cs typeface="Times New Roman" panose="02020603050405020304" pitchFamily="18" charset="0"/>
              </a:rPr>
              <a:t>per facilitare e supportare le Istituzioni scolastiche che intendono perseguire il miglioramento attraverso una solida metodologia di lavoro. </a:t>
            </a:r>
          </a:p>
          <a:p>
            <a:pPr>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La nota </a:t>
            </a:r>
            <a:r>
              <a:rPr lang="it-IT" sz="1800" dirty="0">
                <a:effectLst/>
                <a:latin typeface="Calibri" panose="020F0502020204030204" pitchFamily="34" charset="0"/>
                <a:ea typeface="Calibri" panose="020F0502020204030204" pitchFamily="34" charset="0"/>
                <a:cs typeface="Times New Roman" panose="02020603050405020304" pitchFamily="18" charset="0"/>
              </a:rPr>
              <a:t>ricorda che gli strumenti del SNV dialogano con il SIDI che, fra l’altro, alimenta un documento fondamentale, per le Istituzioni scolastiche di secondo grado, come il Curriculum dello studente</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99364390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63984" y="814268"/>
            <a:ext cx="11549592" cy="4862870"/>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a:t>
            </a:r>
            <a:r>
              <a:rPr lang="it-IT" sz="2400" b="1" dirty="0">
                <a:solidFill>
                  <a:srgbClr val="FF0000"/>
                </a:solidFill>
              </a:rPr>
              <a:t>Attivazione e realizzazione di una piattaforma on line per le attività di mentoring e di formazione in attuazione della linea di intervento 1.4. “Intervento straordinario finalizzato alla riduzione dei divari territoriali nel I e II ciclo della scuola secondaria e alla lotta alla dispersione scolastica” nell’ambito della Missione 4 – Componente 1 – del Piano nazionale di ripresa e resilienza (PNRR) </a:t>
            </a:r>
            <a:r>
              <a:rPr lang="it-IT" sz="2400" dirty="0">
                <a:hlinkClick r:id="rId3"/>
              </a:rPr>
              <a:t>DM_361.29-12-2021_Divari_Piattaforma_mentoring.pdf (istruzione.it)</a:t>
            </a:r>
            <a:endParaRPr lang="it-IT" sz="2400" b="1" dirty="0">
              <a:solidFill>
                <a:srgbClr val="FF0000"/>
              </a:solidFill>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dirty="0">
                <a:latin typeface="Calibri" panose="020F0502020204030204" pitchFamily="34" charset="0"/>
                <a:ea typeface="Calibri" panose="020F0502020204030204" pitchFamily="34" charset="0"/>
                <a:cs typeface="Times New Roman" panose="02020603050405020304" pitchFamily="18" charset="0"/>
              </a:rPr>
              <a:t>Il Decreto datato 29 dicembre 2021 è stato pubblicato solo recentemente.</a:t>
            </a:r>
          </a:p>
          <a:p>
            <a:r>
              <a:rPr lang="it-IT" dirty="0"/>
              <a:t>Prevede la realizzazione di una piattaforma digitale per il </a:t>
            </a:r>
            <a:r>
              <a:rPr lang="it-IT" b="1" dirty="0"/>
              <a:t>mentoring on line</a:t>
            </a:r>
            <a:r>
              <a:rPr lang="it-IT" dirty="0"/>
              <a:t> e la </a:t>
            </a:r>
            <a:r>
              <a:rPr lang="it-IT" b="1" dirty="0">
                <a:solidFill>
                  <a:srgbClr val="FF0000"/>
                </a:solidFill>
              </a:rPr>
              <a:t>formazione delle studentesse e degli studenti</a:t>
            </a:r>
            <a:r>
              <a:rPr lang="it-IT" dirty="0"/>
              <a:t>, partecipanti alle attività </a:t>
            </a:r>
            <a:r>
              <a:rPr lang="it-IT" u="sng" dirty="0"/>
              <a:t>quale misura di supporto</a:t>
            </a:r>
            <a:r>
              <a:rPr lang="it-IT" dirty="0"/>
              <a:t> per lo svolgimento delle azioni di cui di cui alla Missione 4, Componente 1, Investimento 1.4.</a:t>
            </a:r>
          </a:p>
          <a:p>
            <a:r>
              <a:rPr lang="it-IT" dirty="0"/>
              <a:t>La piattaforma ha lo scopo di creare un canale di interazione semplice, diretto e personalizzato, </a:t>
            </a:r>
            <a:r>
              <a:rPr lang="it-IT" b="1" dirty="0"/>
              <a:t>fra </a:t>
            </a:r>
            <a:r>
              <a:rPr lang="it-IT" b="1" dirty="0" err="1"/>
              <a:t>mentor</a:t>
            </a:r>
            <a:r>
              <a:rPr lang="it-IT" b="1" dirty="0"/>
              <a:t> e studente</a:t>
            </a:r>
            <a:r>
              <a:rPr lang="it-IT" dirty="0"/>
              <a:t>, veicolando contenuti didattici e di orientamento, favorendo la comunicazione e il monitoraggio continuo dei processi di apprendimento e di insegnamento, condividendo agenda, tempi e obiettivi e offrendo risposte e rinforzi motivazionali costanti allo studente durante tutto lo svolgimento delle attività.</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43798288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9018972" y="6225501"/>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21204" y="778754"/>
            <a:ext cx="11549592" cy="5724644"/>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a:t>
            </a:r>
            <a:r>
              <a:rPr lang="it-IT" sz="2000" b="1" dirty="0">
                <a:solidFill>
                  <a:srgbClr val="FF0000"/>
                </a:solidFill>
              </a:rPr>
              <a:t>Attivazione e realizzazione di una piattaforma on line per le attività di mentoring e di formazione in attuazione della linea di intervento 1.4. “Intervento straordinario finalizzato alla riduzione dei divari territoriali nel I e II ciclo della scuola secondaria e alla lotta alla dispersione scolastica” nell’ambito della Missione 4 – Componente 1 – del Piano nazionale di ripresa e resilienza (PNRR) </a:t>
            </a:r>
            <a:r>
              <a:rPr lang="it-IT" sz="2000" dirty="0">
                <a:hlinkClick r:id="rId3"/>
              </a:rPr>
              <a:t>DM_361.29-12-2021_Divari_Piattaforma_mentoring.pdf (istruzione.it)</a:t>
            </a:r>
            <a:endParaRPr lang="it-IT" sz="2000" b="1" dirty="0">
              <a:solidFill>
                <a:srgbClr val="FF0000"/>
              </a:solidFill>
            </a:endParaRPr>
          </a:p>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2000" dirty="0"/>
              <a:t>Le funzionalità presenti nella piattaforma sono le seguenti: </a:t>
            </a:r>
          </a:p>
          <a:p>
            <a:pPr marL="285750" indent="-285750">
              <a:buFont typeface="Arial" panose="020B0604020202020204" pitchFamily="34" charset="0"/>
              <a:buChar char="•"/>
            </a:pPr>
            <a:r>
              <a:rPr lang="it-IT" sz="2000" b="1" dirty="0"/>
              <a:t>agenda</a:t>
            </a:r>
            <a:r>
              <a:rPr lang="it-IT" sz="2000" dirty="0"/>
              <a:t>, per la definizione di impegni e attività condivise; </a:t>
            </a:r>
          </a:p>
          <a:p>
            <a:pPr marL="285750" indent="-285750">
              <a:buFont typeface="Arial" panose="020B0604020202020204" pitchFamily="34" charset="0"/>
              <a:buChar char="•"/>
            </a:pPr>
            <a:r>
              <a:rPr lang="it-IT" sz="2000" b="1" dirty="0"/>
              <a:t>chat</a:t>
            </a:r>
            <a:r>
              <a:rPr lang="it-IT" sz="2000" dirty="0"/>
              <a:t>, per la comunicazione diretta fra </a:t>
            </a:r>
            <a:r>
              <a:rPr lang="it-IT" sz="2000" dirty="0" err="1"/>
              <a:t>mentor</a:t>
            </a:r>
            <a:r>
              <a:rPr lang="it-IT" sz="2000" dirty="0"/>
              <a:t> e studente; </a:t>
            </a:r>
          </a:p>
          <a:p>
            <a:pPr marL="285750" indent="-285750">
              <a:buFont typeface="Arial" panose="020B0604020202020204" pitchFamily="34" charset="0"/>
              <a:buChar char="•"/>
            </a:pPr>
            <a:r>
              <a:rPr lang="it-IT" sz="2000" b="1" dirty="0"/>
              <a:t>traguardi</a:t>
            </a:r>
            <a:r>
              <a:rPr lang="it-IT" sz="2000" dirty="0"/>
              <a:t>, per la definizione di obiettivi, tempi e monitoraggio dei risultati; </a:t>
            </a:r>
          </a:p>
          <a:p>
            <a:pPr marL="285750" indent="-285750">
              <a:buFont typeface="Arial" panose="020B0604020202020204" pitchFamily="34" charset="0"/>
              <a:buChar char="•"/>
            </a:pPr>
            <a:r>
              <a:rPr lang="it-IT" sz="2000" b="1" dirty="0"/>
              <a:t>training</a:t>
            </a:r>
            <a:r>
              <a:rPr lang="it-IT" sz="2000" dirty="0"/>
              <a:t>, spazio di condivisione di documenti e materiali per la formazione, brevi survey e verifiche sui progressi registrati; </a:t>
            </a:r>
          </a:p>
          <a:p>
            <a:pPr marL="285750" indent="-285750">
              <a:buFont typeface="Arial" panose="020B0604020202020204" pitchFamily="34" charset="0"/>
              <a:buChar char="•"/>
            </a:pPr>
            <a:r>
              <a:rPr lang="it-IT" sz="2000" b="1" dirty="0"/>
              <a:t>profilo utente</a:t>
            </a:r>
            <a:r>
              <a:rPr lang="it-IT" sz="2000" dirty="0"/>
              <a:t>, contenente dati non sensibili sui traguardi, attestazioni, elenco dei percorsi attivati. </a:t>
            </a:r>
          </a:p>
          <a:p>
            <a:r>
              <a:rPr lang="it-IT" sz="2000" dirty="0"/>
              <a:t>L’accesso alla piattaforma è riservato alle studentesse e agli studenti appartenenti alle istituzioni scolastiche beneficiarie e responsabili dell’attuazione dell’investimento 1.4 della Missione 4 – Componente</a:t>
            </a:r>
          </a:p>
          <a:p>
            <a:r>
              <a:rPr lang="it-IT" sz="2000" dirty="0"/>
              <a:t>I dirigenti scolastici, i docenti referenti e i </a:t>
            </a:r>
            <a:r>
              <a:rPr lang="it-IT" sz="2000" dirty="0" err="1"/>
              <a:t>mentor</a:t>
            </a:r>
            <a:r>
              <a:rPr lang="it-IT" sz="2000" dirty="0"/>
              <a:t>/tutor delle istituzioni scolastiche beneficiarie gestiscono specifiche funzioni di abilitazione delle studentesse e degli studenti partecipanti alle attività di mentoring, tutoraggio e formazione.</a:t>
            </a: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4" cstate="print"/>
          <a:srcRect/>
          <a:stretch>
            <a:fillRect/>
          </a:stretch>
        </p:blipFill>
        <p:spPr bwMode="auto">
          <a:xfrm>
            <a:off x="181266" y="87084"/>
            <a:ext cx="1196259" cy="1138034"/>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80917589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16913" y="661114"/>
            <a:ext cx="10439667" cy="5367495"/>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Cosa serve per gestire i finanziamenti dell’investimento 1.4 ?</a:t>
            </a:r>
            <a:endParaRPr lang="it-IT" sz="2800" b="1" i="1" dirty="0">
              <a:solidFill>
                <a:srgbClr val="FF0000"/>
              </a:solidFill>
            </a:endParaRPr>
          </a:p>
          <a:p>
            <a:pPr algn="ctr"/>
            <a:endParaRPr lang="it-IT" sz="1000" i="1" dirty="0"/>
          </a:p>
          <a:p>
            <a:pPr marL="342900" lvl="0" indent="-342900">
              <a:lnSpc>
                <a:spcPct val="107000"/>
              </a:lnSpc>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Indicazione operative per la gestione organizzativa, finanziaria e contabile del progetto </a:t>
            </a:r>
            <a:r>
              <a:rPr lang="it-IT" sz="2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 specifiche per gli Investimenti della scuola)</a:t>
            </a:r>
            <a:endParaRPr lang="it-IT" sz="2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Indicazioni operative sulla gestione del percorso deliberativo degli OOCC</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Modelli relativi ai procedimenti amministrativi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Informazione sindacale nazionale e una intesa, del percorso di informazione, confronto e contrattazione a livello di scuola sull’utilizzo del personale scolastico nelle attività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Formazione di DS, gruppo di lavoro, DSGA e personale di segreteria</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it-IT" sz="2600" b="1" dirty="0">
                <a:effectLst/>
                <a:latin typeface="Calibri" panose="020F0502020204030204" pitchFamily="34" charset="0"/>
                <a:ea typeface="Calibri" panose="020F0502020204030204" pitchFamily="34" charset="0"/>
                <a:cs typeface="Times New Roman" panose="02020603050405020304" pitchFamily="18" charset="0"/>
              </a:rPr>
              <a:t>Un canale di </a:t>
            </a:r>
            <a:r>
              <a:rPr lang="it-IT" sz="2600" b="1" dirty="0" err="1">
                <a:effectLst/>
                <a:latin typeface="Calibri" panose="020F0502020204030204" pitchFamily="34" charset="0"/>
                <a:ea typeface="Calibri" panose="020F0502020204030204" pitchFamily="34" charset="0"/>
                <a:cs typeface="Times New Roman" panose="02020603050405020304" pitchFamily="18" charset="0"/>
              </a:rPr>
              <a:t>Faq</a:t>
            </a:r>
            <a:r>
              <a:rPr lang="it-IT" sz="2600" b="1" dirty="0">
                <a:effectLst/>
                <a:latin typeface="Calibri" panose="020F0502020204030204" pitchFamily="34" charset="0"/>
                <a:ea typeface="Calibri" panose="020F0502020204030204" pitchFamily="34" charset="0"/>
                <a:cs typeface="Times New Roman" panose="02020603050405020304" pitchFamily="18" charset="0"/>
              </a:rPr>
              <a:t> del Ministero per dare indicazioni sia relativamente agli aspetti innovativi delle procedure sia sulla base delle problematiche che saranno segnalate dalle scuole</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119931" y="93189"/>
            <a:ext cx="1193964" cy="1135851"/>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418949722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16913" y="661114"/>
            <a:ext cx="10439667" cy="5545044"/>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Cosa serve per gestire i finanziamenti dell’investimento 1.4 ?</a:t>
            </a:r>
            <a:endParaRPr lang="it-IT" sz="2800" b="1" i="1" dirty="0">
              <a:solidFill>
                <a:srgbClr val="FF0000"/>
              </a:solidFill>
            </a:endParaRPr>
          </a:p>
          <a:p>
            <a:pPr algn="ctr"/>
            <a:endParaRPr lang="it-IT" sz="1000" i="1" dirty="0"/>
          </a:p>
          <a:p>
            <a:pPr lvl="0">
              <a:lnSpc>
                <a:spcPct val="107000"/>
              </a:lnSpc>
            </a:pPr>
            <a:r>
              <a:rPr lang="it-IT" sz="2400" dirty="0">
                <a:effectLst/>
                <a:latin typeface="Calibri" panose="020F0502020204030204" pitchFamily="34" charset="0"/>
                <a:ea typeface="Calibri" panose="020F0502020204030204" pitchFamily="34" charset="0"/>
                <a:cs typeface="Times New Roman" panose="02020603050405020304" pitchFamily="18" charset="0"/>
              </a:rPr>
              <a:t>È bene conoscere i documenti sulla attuazione, sul monitoraggio e sul controllo e la rendicontazione:</a:t>
            </a:r>
          </a:p>
          <a:p>
            <a:pPr marL="342900" lvl="0" indent="-342900">
              <a:lnSpc>
                <a:spcPct val="107000"/>
              </a:lnSpc>
              <a:buFont typeface="Arial" panose="020B0604020202020204" pitchFamily="34" charset="0"/>
              <a:buChar char="•"/>
            </a:pPr>
            <a:r>
              <a:rPr lang="it-IT" sz="2400" dirty="0"/>
              <a:t>Indicazioni attuative: </a:t>
            </a:r>
            <a:r>
              <a:rPr lang="it-IT" sz="2000" b="1" i="1" dirty="0"/>
              <a:t>CM MEF RGS n.4 18 gennaio 2022</a:t>
            </a:r>
            <a:r>
              <a:rPr lang="it-IT" sz="2400" b="1" i="1" dirty="0"/>
              <a:t> </a:t>
            </a:r>
            <a:r>
              <a:rPr lang="it-IT" dirty="0">
                <a:hlinkClick r:id="rId3"/>
              </a:rPr>
              <a:t>Circolare-del-18-gennaio-2022-n.-4.pdf (mef.gov.it)</a:t>
            </a:r>
            <a:endParaRPr lang="it-IT" dirty="0"/>
          </a:p>
          <a:p>
            <a:pPr marL="342900" lvl="0" indent="-342900">
              <a:lnSpc>
                <a:spcPct val="107000"/>
              </a:lnSpc>
              <a:buFont typeface="Arial" panose="020B0604020202020204" pitchFamily="34" charset="0"/>
              <a:buChar char="•"/>
            </a:pPr>
            <a:r>
              <a:rPr lang="it-IT" sz="2400" dirty="0"/>
              <a:t>Circolare sulle procedure finanziarie: </a:t>
            </a:r>
            <a:r>
              <a:rPr lang="it-IT" sz="2000" b="1" i="1" dirty="0"/>
              <a:t>CM MEF RGS n.12 27 luglio 2022 </a:t>
            </a:r>
            <a:r>
              <a:rPr lang="it-IT" dirty="0">
                <a:hlinkClick r:id="rId4"/>
              </a:rPr>
              <a:t>Circolare delle procedure finanziarie PNRR (agenziacoesione.gov.it)</a:t>
            </a:r>
            <a:endParaRPr lang="it-IT" sz="2400" dirty="0"/>
          </a:p>
          <a:p>
            <a:pPr marL="342900" lvl="0" indent="-342900">
              <a:lnSpc>
                <a:spcPct val="107000"/>
              </a:lnSpc>
              <a:buFont typeface="Arial" panose="020B0604020202020204" pitchFamily="34" charset="0"/>
              <a:buChar char="•"/>
            </a:pPr>
            <a:r>
              <a:rPr lang="it-IT" sz="2400" dirty="0"/>
              <a:t>Linee Guida per lo svolgimento delle attività connesse al monitoraggio del PNRR: </a:t>
            </a:r>
            <a:r>
              <a:rPr lang="it-IT" dirty="0" err="1">
                <a:hlinkClick r:id="rId5"/>
              </a:rPr>
              <a:t>ReGiS</a:t>
            </a:r>
            <a:r>
              <a:rPr lang="it-IT" dirty="0">
                <a:hlinkClick r:id="rId5"/>
              </a:rPr>
              <a:t>: come adempiere agli obblighi di monitoraggio, rendicontazione e controllo delle misure e dei progetti finanziati dal PNRR - Agenzia per la coesione territoriale (agenziacoesione.gov.it)</a:t>
            </a:r>
            <a:endParaRPr lang="it-IT" dirty="0"/>
          </a:p>
          <a:p>
            <a:pPr marL="342900" lvl="0" indent="-342900">
              <a:lnSpc>
                <a:spcPct val="107000"/>
              </a:lnSpc>
              <a:buFont typeface="Arial" panose="020B0604020202020204" pitchFamily="34" charset="0"/>
              <a:buChar char="•"/>
            </a:pPr>
            <a:r>
              <a:rPr lang="it-IT" sz="2400" dirty="0"/>
              <a:t>Linee Guida per lo svolgimento delle attività di controllo e rendicontazione degli interventi PNRR di competenza delle Amministrazioni centrali e dei Soggetti attuatori : </a:t>
            </a:r>
            <a:r>
              <a:rPr lang="it-IT" dirty="0">
                <a:hlinkClick r:id="rId6"/>
              </a:rPr>
              <a:t>Ragioneria Generale dello Stato - Ministero </a:t>
            </a:r>
            <a:r>
              <a:rPr lang="it-IT" dirty="0" err="1">
                <a:hlinkClick r:id="rId6"/>
              </a:rPr>
              <a:t>dell</a:t>
            </a:r>
            <a:r>
              <a:rPr lang="it-IT" dirty="0">
                <a:hlinkClick r:id="rId6"/>
              </a:rPr>
              <a:t> Economia e delle Finanze - Circolare dell'11 agosto 2022, n. 30 (mef.gov.it)</a:t>
            </a:r>
            <a:endParaRPr lang="it-IT" dirty="0"/>
          </a:p>
          <a:p>
            <a:pPr marL="342900" lvl="0" indent="-342900">
              <a:lnSpc>
                <a:spcPct val="107000"/>
              </a:lnSpc>
              <a:buFont typeface="Arial" panose="020B0604020202020204" pitchFamily="34" charset="0"/>
              <a:buChar char="•"/>
            </a:pPr>
            <a:endParaRPr lang="it-IT" sz="800"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7" cstate="print"/>
          <a:srcRect/>
          <a:stretch>
            <a:fillRect/>
          </a:stretch>
        </p:blipFill>
        <p:spPr bwMode="auto">
          <a:xfrm>
            <a:off x="119931" y="93189"/>
            <a:ext cx="1193964" cy="1135851"/>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0855203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12949" y="900811"/>
            <a:ext cx="10966101" cy="4940648"/>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Cosa serve per gestire i finanziamenti dell’investimento 1.4 ?</a:t>
            </a:r>
            <a:endParaRPr lang="it-IT" sz="2800" b="1" i="1" dirty="0">
              <a:solidFill>
                <a:srgbClr val="FF0000"/>
              </a:solidFill>
            </a:endParaRPr>
          </a:p>
          <a:p>
            <a:pPr algn="ctr"/>
            <a:endParaRPr lang="it-IT" sz="1000" i="1" dirty="0"/>
          </a:p>
          <a:p>
            <a:pPr>
              <a:lnSpc>
                <a:spcPct val="107000"/>
              </a:lnSpc>
            </a:pPr>
            <a:r>
              <a:rPr lang="it-IT" sz="2400" b="1" dirty="0"/>
              <a:t>È utile vedere il format dell’atto d’obbligo pagg. 85-92   </a:t>
            </a:r>
            <a:r>
              <a:rPr lang="it-IT" sz="2400" dirty="0">
                <a:hlinkClick r:id="rId3"/>
              </a:rPr>
              <a:t>Microsoft Word - ISTRUZIONI TECNICHE AvvisI.docx (mef.gov.it)</a:t>
            </a:r>
            <a:r>
              <a:rPr lang="it-IT" sz="2800" dirty="0"/>
              <a:t> </a:t>
            </a:r>
            <a:r>
              <a:rPr lang="it-IT" sz="2400" b="1" dirty="0"/>
              <a:t>del documento Istruzioni tecniche per la selezione dei progetti PNRR</a:t>
            </a:r>
          </a:p>
          <a:p>
            <a:pPr>
              <a:lnSpc>
                <a:spcPct val="107000"/>
              </a:lnSpc>
            </a:pPr>
            <a:endParaRPr lang="it-IT" sz="1600" b="1" dirty="0"/>
          </a:p>
          <a:p>
            <a:pPr>
              <a:lnSpc>
                <a:spcPct val="107000"/>
              </a:lnSpc>
            </a:pPr>
            <a:r>
              <a:rPr lang="it-IT" sz="2400" dirty="0">
                <a:effectLst/>
                <a:latin typeface="Calibri" panose="020F0502020204030204" pitchFamily="34" charset="0"/>
                <a:ea typeface="Calibri" panose="020F0502020204030204" pitchFamily="34" charset="0"/>
                <a:cs typeface="Times New Roman" panose="02020603050405020304" pitchFamily="18" charset="0"/>
              </a:rPr>
              <a:t>Il Portale </a:t>
            </a:r>
            <a:r>
              <a:rPr lang="it-IT" sz="2400" dirty="0" err="1">
                <a:latin typeface="Calibri" panose="020F0502020204030204" pitchFamily="34" charset="0"/>
                <a:cs typeface="Times New Roman" panose="02020603050405020304" pitchFamily="18" charset="0"/>
              </a:rPr>
              <a:t>Capacity</a:t>
            </a:r>
            <a:r>
              <a:rPr lang="it-IT" sz="2400" dirty="0">
                <a:latin typeface="Calibri" panose="020F0502020204030204" pitchFamily="34" charset="0"/>
                <a:cs typeface="Times New Roman" panose="02020603050405020304" pitchFamily="18" charset="0"/>
              </a:rPr>
              <a:t> </a:t>
            </a:r>
            <a:r>
              <a:rPr lang="it-IT" sz="2400" dirty="0" err="1">
                <a:latin typeface="Calibri" panose="020F0502020204030204" pitchFamily="34" charset="0"/>
                <a:cs typeface="Times New Roman" panose="02020603050405020304" pitchFamily="18" charset="0"/>
              </a:rPr>
              <a:t>Italy</a:t>
            </a:r>
            <a:r>
              <a:rPr lang="it-IT" sz="2400" dirty="0">
                <a:latin typeface="Calibri" panose="020F0502020204030204" pitchFamily="34" charset="0"/>
                <a:cs typeface="Times New Roman" panose="02020603050405020304" pitchFamily="18" charset="0"/>
              </a:rPr>
              <a:t> è il portale di assistenza tecnica che sostiene le amministrazioni nell’attuazione del PNRR  </a:t>
            </a:r>
            <a:r>
              <a:rPr lang="it-IT" sz="2400" dirty="0" err="1">
                <a:hlinkClick r:id="rId4"/>
              </a:rPr>
              <a:t>Capacity</a:t>
            </a:r>
            <a:r>
              <a:rPr lang="it-IT" sz="2400" dirty="0">
                <a:hlinkClick r:id="rId4"/>
              </a:rPr>
              <a:t> </a:t>
            </a:r>
            <a:r>
              <a:rPr lang="it-IT" sz="2400" dirty="0" err="1">
                <a:hlinkClick r:id="rId4"/>
              </a:rPr>
              <a:t>Italy</a:t>
            </a:r>
            <a:r>
              <a:rPr lang="it-IT" sz="2400" dirty="0">
                <a:hlinkClick r:id="rId4"/>
              </a:rPr>
              <a:t>: il portale di assistenza tecnica che sostiene le amministrazioni nell’attuazione del PNRR (agenziacoesione.gov.it)</a:t>
            </a:r>
            <a:endParaRPr lang="it-IT" sz="2400" dirty="0"/>
          </a:p>
          <a:p>
            <a:pPr>
              <a:lnSpc>
                <a:spcPct val="107000"/>
              </a:lnSpc>
            </a:pPr>
            <a:endParaRPr lang="it-IT" sz="2400" dirty="0">
              <a:latin typeface="Calibri" panose="020F0502020204030204" pitchFamily="34" charset="0"/>
              <a:cs typeface="Times New Roman" panose="02020603050405020304" pitchFamily="18" charset="0"/>
            </a:endParaRPr>
          </a:p>
          <a:p>
            <a:pPr>
              <a:lnSpc>
                <a:spcPct val="107000"/>
              </a:lnSpc>
            </a:pPr>
            <a:r>
              <a:rPr lang="it-IT" sz="2400" dirty="0">
                <a:latin typeface="Calibri" panose="020F0502020204030204" pitchFamily="34" charset="0"/>
                <a:cs typeface="Times New Roman" panose="02020603050405020304" pitchFamily="18" charset="0"/>
              </a:rPr>
              <a:t>I documenti all’indirizzo </a:t>
            </a:r>
            <a:r>
              <a:rPr lang="it-IT" sz="2400" dirty="0">
                <a:hlinkClick r:id="rId5"/>
              </a:rPr>
              <a:t>Archivio documenti - Italia Domani</a:t>
            </a:r>
            <a:r>
              <a:rPr lang="it-IT" sz="2400" dirty="0"/>
              <a:t>  nel sito </a:t>
            </a:r>
            <a:r>
              <a:rPr lang="it-IT" sz="2400" dirty="0">
                <a:hlinkClick r:id="rId6"/>
              </a:rPr>
              <a:t>Home - Italia Domani - Portale PNRR</a:t>
            </a:r>
            <a:endParaRPr lang="it-IT" sz="2400" dirty="0">
              <a:latin typeface="Calibri" panose="020F0502020204030204" pitchFamily="34" charset="0"/>
              <a:cs typeface="Times New Roman" panose="02020603050405020304" pitchFamily="18" charset="0"/>
            </a:endParaRPr>
          </a:p>
          <a:p>
            <a:pPr lvl="0">
              <a:lnSpc>
                <a:spcPct val="107000"/>
              </a:lnSpc>
            </a:pPr>
            <a:endParaRPr lang="it-IT" sz="24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7" cstate="print"/>
          <a:srcRect/>
          <a:stretch>
            <a:fillRect/>
          </a:stretch>
        </p:blipFill>
        <p:spPr bwMode="auto">
          <a:xfrm>
            <a:off x="119931" y="93189"/>
            <a:ext cx="1193964" cy="1135851"/>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42278004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12949" y="900811"/>
            <a:ext cx="10966101" cy="5394425"/>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Cosa serve per gestire i finanziamenti dell’investimento 1.4 ?</a:t>
            </a:r>
            <a:endParaRPr lang="it-IT" sz="2800" b="1" i="1" dirty="0">
              <a:solidFill>
                <a:srgbClr val="FF0000"/>
              </a:solidFill>
            </a:endParaRPr>
          </a:p>
          <a:p>
            <a:pPr algn="ctr"/>
            <a:endParaRPr lang="it-IT" sz="1000" i="1" dirty="0"/>
          </a:p>
          <a:p>
            <a:pPr marL="0" algn="just" rtl="0" latinLnBrk="0">
              <a:spcBef>
                <a:spcPts val="0"/>
              </a:spcBef>
              <a:spcAft>
                <a:spcPts val="0"/>
              </a:spcAft>
            </a:pPr>
            <a:r>
              <a:rPr lang="it-IT" sz="2400" b="0" i="0" dirty="0">
                <a:solidFill>
                  <a:srgbClr val="000000"/>
                </a:solidFill>
                <a:effectLst/>
                <a:latin typeface="Calibri" panose="020F0502020204030204" pitchFamily="34" charset="0"/>
              </a:rPr>
              <a:t>FAQ </a:t>
            </a:r>
            <a:r>
              <a:rPr lang="it-IT" sz="2400" b="0" i="0" dirty="0" err="1">
                <a:solidFill>
                  <a:srgbClr val="000000"/>
                </a:solidFill>
                <a:effectLst/>
                <a:latin typeface="Calibri" panose="020F0502020204030204" pitchFamily="34" charset="0"/>
              </a:rPr>
              <a:t>Capacity</a:t>
            </a:r>
            <a:r>
              <a:rPr lang="it-IT" sz="2400" b="0" i="0" dirty="0">
                <a:solidFill>
                  <a:srgbClr val="000000"/>
                </a:solidFill>
                <a:effectLst/>
                <a:latin typeface="Calibri" panose="020F0502020204030204" pitchFamily="34" charset="0"/>
              </a:rPr>
              <a:t> </a:t>
            </a:r>
            <a:r>
              <a:rPr lang="it-IT" sz="2400" b="0" i="0" dirty="0" err="1">
                <a:solidFill>
                  <a:srgbClr val="000000"/>
                </a:solidFill>
                <a:effectLst/>
                <a:latin typeface="Calibri" panose="020F0502020204030204" pitchFamily="34" charset="0"/>
              </a:rPr>
              <a:t>Italy</a:t>
            </a:r>
            <a:endParaRPr lang="it-IT" sz="3200" b="0" i="0" dirty="0">
              <a:solidFill>
                <a:srgbClr val="222222"/>
              </a:solidFill>
              <a:effectLst/>
              <a:latin typeface="Arial" panose="020B0604020202020204" pitchFamily="34" charset="0"/>
            </a:endParaRPr>
          </a:p>
          <a:p>
            <a:pPr marL="0" algn="just" rtl="0" latinLnBrk="0">
              <a:spcBef>
                <a:spcPts val="0"/>
              </a:spcBef>
              <a:spcAft>
                <a:spcPts val="0"/>
              </a:spcAft>
            </a:pPr>
            <a:endParaRPr lang="it-IT" sz="800" dirty="0">
              <a:solidFill>
                <a:srgbClr val="000000"/>
              </a:solidFill>
              <a:latin typeface="Calibri" panose="020F0502020204030204" pitchFamily="34" charset="0"/>
            </a:endParaRPr>
          </a:p>
          <a:p>
            <a:pPr marL="0" algn="just" rtl="0" latinLnBrk="0">
              <a:spcBef>
                <a:spcPts val="0"/>
              </a:spcBef>
              <a:spcAft>
                <a:spcPts val="0"/>
              </a:spcAft>
            </a:pPr>
            <a:r>
              <a:rPr lang="it-IT" sz="2400" b="0" i="0" dirty="0">
                <a:solidFill>
                  <a:srgbClr val="FF0000"/>
                </a:solidFill>
                <a:effectLst/>
                <a:latin typeface="Calibri" panose="020F0502020204030204" pitchFamily="34" charset="0"/>
              </a:rPr>
              <a:t>A quale documento bisogna far riferimento in tema di ammissibilità delle  spese PNRR?</a:t>
            </a:r>
            <a:endParaRPr lang="it-IT" sz="3200" b="0" i="0" dirty="0">
              <a:solidFill>
                <a:srgbClr val="FF0000"/>
              </a:solidFill>
              <a:effectLst/>
              <a:latin typeface="Arial" panose="020B0604020202020204" pitchFamily="34" charset="0"/>
            </a:endParaRPr>
          </a:p>
          <a:p>
            <a:pPr marL="0" algn="l" rtl="0" latinLnBrk="0">
              <a:spcBef>
                <a:spcPts val="0"/>
              </a:spcBef>
              <a:spcAft>
                <a:spcPts val="0"/>
              </a:spcAft>
            </a:pPr>
            <a:endParaRPr lang="it-IT" sz="900" dirty="0">
              <a:solidFill>
                <a:srgbClr val="000000"/>
              </a:solidFill>
              <a:latin typeface="Calibri" panose="020F0502020204030204" pitchFamily="34" charset="0"/>
            </a:endParaRPr>
          </a:p>
          <a:p>
            <a:pPr marL="0" algn="l" rtl="0" latinLnBrk="0">
              <a:spcBef>
                <a:spcPts val="0"/>
              </a:spcBef>
              <a:spcAft>
                <a:spcPts val="0"/>
              </a:spcAft>
            </a:pPr>
            <a:r>
              <a:rPr lang="it-IT" sz="2400" b="0" i="0" dirty="0">
                <a:solidFill>
                  <a:srgbClr val="000000"/>
                </a:solidFill>
                <a:effectLst/>
                <a:latin typeface="Calibri" panose="020F0502020204030204" pitchFamily="34" charset="0"/>
              </a:rPr>
              <a:t>In assenza di disposizioni comunitarie e nazionali specifiche in tema di ammissibilità dei costi afferenti interventi/progetti inseriti nei Piani Nazionali di Ripresa e Resilienza finanziati nell’ambito del Dispositivo RRF di cui al Reg. UE 241/2021, l’attuale quadro regolatorio cui fare riferimento è rappresentato dalla </a:t>
            </a:r>
            <a:r>
              <a:rPr lang="it-IT" sz="2400" b="1" i="0" dirty="0">
                <a:solidFill>
                  <a:srgbClr val="000000"/>
                </a:solidFill>
                <a:effectLst/>
                <a:latin typeface="Calibri" panose="020F0502020204030204" pitchFamily="34" charset="0"/>
              </a:rPr>
              <a:t>normativa nazionale vigente relativa ai Fondi Strutturali e di Investimento Europei (Fondi SIE) </a:t>
            </a:r>
            <a:r>
              <a:rPr lang="it-IT" sz="2400" b="0" i="0" dirty="0">
                <a:solidFill>
                  <a:srgbClr val="000000"/>
                </a:solidFill>
                <a:effectLst/>
                <a:latin typeface="Calibri" panose="020F0502020204030204" pitchFamily="34" charset="0"/>
              </a:rPr>
              <a:t>e, nello specifico, al </a:t>
            </a:r>
            <a:r>
              <a:rPr lang="it-IT" sz="2400" b="1" i="0" dirty="0">
                <a:solidFill>
                  <a:srgbClr val="000000"/>
                </a:solidFill>
                <a:effectLst/>
                <a:latin typeface="Calibri" panose="020F0502020204030204" pitchFamily="34" charset="0"/>
              </a:rPr>
              <a:t>DPR nr. 22 del 5 febbraio 2018</a:t>
            </a:r>
            <a:r>
              <a:rPr lang="it-IT" sz="2400" b="0" i="0" dirty="0">
                <a:solidFill>
                  <a:srgbClr val="000000"/>
                </a:solidFill>
                <a:effectLst/>
                <a:latin typeface="Calibri" panose="020F0502020204030204" pitchFamily="34" charset="0"/>
              </a:rPr>
              <a:t> che reca criteri di ammissibilità delle spese riferiti alla programmazione dei fondi SIE 2014-2020 e al Regolamento UE 1303/2013 </a:t>
            </a:r>
            <a:r>
              <a:rPr lang="it-IT" sz="2400" b="0" i="0" u="sng" dirty="0">
                <a:solidFill>
                  <a:srgbClr val="000000"/>
                </a:solidFill>
                <a:effectLst/>
                <a:latin typeface="Calibri" panose="020F0502020204030204" pitchFamily="34" charset="0"/>
              </a:rPr>
              <a:t>salvo ulteriori e specifiche disposizioni inerenti il PNRR</a:t>
            </a:r>
            <a:r>
              <a:rPr lang="it-IT" sz="2400" b="0" i="0" dirty="0">
                <a:solidFill>
                  <a:srgbClr val="000000"/>
                </a:solidFill>
                <a:effectLst/>
                <a:latin typeface="Calibri" panose="020F0502020204030204" pitchFamily="34" charset="0"/>
              </a:rPr>
              <a:t> e/o </a:t>
            </a:r>
            <a:r>
              <a:rPr lang="it-IT" sz="2400" b="0" i="0" u="sng" dirty="0">
                <a:solidFill>
                  <a:srgbClr val="000000"/>
                </a:solidFill>
                <a:effectLst/>
                <a:latin typeface="Calibri" panose="020F0502020204030204" pitchFamily="34" charset="0"/>
              </a:rPr>
              <a:t>più restrittive previste all’interno dei dispositivi attuativi</a:t>
            </a:r>
            <a:r>
              <a:rPr lang="it-IT" sz="2400" b="0" i="0" dirty="0">
                <a:solidFill>
                  <a:srgbClr val="000000"/>
                </a:solidFill>
                <a:effectLst/>
                <a:latin typeface="Calibri" panose="020F0502020204030204" pitchFamily="34" charset="0"/>
              </a:rPr>
              <a:t> (decreti, bandi, avvisi pubblici, etc..) </a:t>
            </a:r>
            <a:endParaRPr lang="it-IT" sz="3200" b="0" i="0" dirty="0">
              <a:solidFill>
                <a:srgbClr val="222222"/>
              </a:solidFill>
              <a:effectLst/>
              <a:latin typeface="Arial" panose="020B0604020202020204" pitchFamily="34" charset="0"/>
            </a:endParaRPr>
          </a:p>
          <a:p>
            <a:pPr lvl="0">
              <a:lnSpc>
                <a:spcPct val="107000"/>
              </a:lnSpc>
            </a:pPr>
            <a:endParaRPr lang="it-IT" sz="24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119931" y="93189"/>
            <a:ext cx="1193964" cy="1135851"/>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5952651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422031" y="917912"/>
            <a:ext cx="11491545" cy="5386090"/>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del PNRR per la formazione</a:t>
            </a:r>
          </a:p>
          <a:p>
            <a:pPr algn="ctr"/>
            <a:r>
              <a:rPr lang="it-IT" sz="2000" dirty="0"/>
              <a:t>Scuola Futura Missione 4 M4C1 Investimento 2.1 </a:t>
            </a:r>
            <a:r>
              <a:rPr lang="it-IT" sz="2000" i="1" dirty="0"/>
              <a:t>“Didattica digitale integrata e formazione sulla transizione digitale del personale scolastico” </a:t>
            </a:r>
          </a:p>
          <a:p>
            <a:pPr algn="ctr"/>
            <a:r>
              <a:rPr lang="it-IT" sz="2000" dirty="0"/>
              <a:t>800 milioni per un sistema di formazione continua che prevede 20.000 corsi per 650mila dirigenti scolastici, docenti, personale scolastico, tecnico e amministrativo e l’adozione di un quadro di riferimento nazionale per l’insegnamento digitale integrato, per promuovere l’adozione di curricoli sulle competenze digitali in tutte le scuole.</a:t>
            </a:r>
            <a:r>
              <a:rPr lang="it-IT" sz="2000" dirty="0">
                <a:hlinkClick r:id="rId3"/>
              </a:rPr>
              <a:t> Homepage - Scuola futura - PNRR (istruzione.it)</a:t>
            </a:r>
            <a:endParaRPr lang="it-IT" sz="2000" dirty="0"/>
          </a:p>
          <a:p>
            <a:pPr algn="ctr"/>
            <a:r>
              <a:rPr lang="it-IT" sz="2000" dirty="0"/>
              <a:t>Scuola Futura Missione 4 M4C1 I</a:t>
            </a:r>
            <a:r>
              <a:rPr lang="it-IT" sz="2000" b="0" i="0" dirty="0">
                <a:solidFill>
                  <a:srgbClr val="000000"/>
                </a:solidFill>
                <a:effectLst/>
              </a:rPr>
              <a:t>nvestimento 3.1 “</a:t>
            </a:r>
            <a:r>
              <a:rPr lang="it-IT" sz="2000" b="0" i="1" dirty="0">
                <a:solidFill>
                  <a:srgbClr val="000000"/>
                </a:solidFill>
                <a:effectLst/>
              </a:rPr>
              <a:t>Nuove competenze e nuovi linguaggi</a:t>
            </a:r>
            <a:r>
              <a:rPr lang="it-IT" sz="2000" b="0" i="0" dirty="0">
                <a:solidFill>
                  <a:srgbClr val="000000"/>
                </a:solidFill>
                <a:effectLst/>
              </a:rPr>
              <a:t>” </a:t>
            </a:r>
            <a:r>
              <a:rPr lang="it-IT" sz="2000" i="0" dirty="0">
                <a:solidFill>
                  <a:srgbClr val="000000"/>
                </a:solidFill>
                <a:effectLst/>
              </a:rPr>
              <a:t>1.100 milioni per lo sviluppo delle competenze informatiche necessarie al sistema scolastico </a:t>
            </a:r>
            <a:r>
              <a:rPr lang="it-IT" sz="2000" b="0" i="0" dirty="0">
                <a:solidFill>
                  <a:srgbClr val="000000"/>
                </a:solidFill>
                <a:effectLst/>
              </a:rPr>
              <a:t>per svolgere un ruolo attivo nella transizione verso i lavori del futuro e di percorsi didattici e di orientamento alle discipline scientifiche (STEM – scienza, tecnologia, ingegneria e matematica), anche per superare i divari di genere.</a:t>
            </a:r>
            <a:endParaRPr lang="it-IT" sz="2000" i="1" dirty="0"/>
          </a:p>
          <a:p>
            <a:pPr algn="ctr"/>
            <a:endParaRPr lang="it-IT" sz="2000" i="1" dirty="0"/>
          </a:p>
          <a:p>
            <a:pPr algn="ctr"/>
            <a:r>
              <a:rPr lang="it-IT" sz="2400" b="1" i="1" dirty="0">
                <a:solidFill>
                  <a:srgbClr val="FF0000"/>
                </a:solidFill>
              </a:rPr>
              <a:t>Tempi</a:t>
            </a:r>
            <a:r>
              <a:rPr lang="it-IT" sz="2400" i="1" dirty="0"/>
              <a:t>: 2021 Implementazione piattaforma – 2022 Inizio attività di mentoring e lancio corsi post diploma – 2024 Implementazione attività di mentoring – 2025 820.000 studenti hanno partecipato alle attività – 2026 Raggiungimento 10,2% tasso di abbandono</a:t>
            </a:r>
          </a:p>
          <a:p>
            <a:pPr algn="ctr"/>
            <a:endParaRPr lang="it-IT" sz="2400" b="1" i="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74247452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395927" y="752713"/>
            <a:ext cx="11274458" cy="5886227"/>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Quale percorso per l’elaborazione del progetto ?</a:t>
            </a:r>
          </a:p>
          <a:p>
            <a:pPr algn="ctr"/>
            <a:r>
              <a:rPr lang="it-IT" sz="2800" b="1" i="1" dirty="0">
                <a:solidFill>
                  <a:schemeClr val="accent1"/>
                </a:solidFill>
              </a:rPr>
              <a:t>Sulla base degli strumenti ad oggi disponibili</a:t>
            </a:r>
          </a:p>
          <a:p>
            <a:pPr algn="ctr"/>
            <a:r>
              <a:rPr lang="it-IT" sz="2000" b="1" dirty="0"/>
              <a:t>Tempi: settembre/ottobre 2022</a:t>
            </a:r>
          </a:p>
          <a:p>
            <a:pPr algn="ctr"/>
            <a:endParaRPr lang="it-IT" sz="1000" i="1" dirty="0"/>
          </a:p>
          <a:p>
            <a:pPr algn="ctr"/>
            <a:r>
              <a:rPr lang="it-IT" sz="2400" b="1" dirty="0"/>
              <a:t>Il coinvolgimento degli OO.CC. nel rispetto delle attribuzioni previste dalla legge</a:t>
            </a:r>
          </a:p>
          <a:p>
            <a:pPr algn="ctr"/>
            <a:endParaRPr lang="it-IT" sz="1050" b="1" dirty="0"/>
          </a:p>
          <a:p>
            <a:pPr algn="ctr"/>
            <a:r>
              <a:rPr lang="it-IT" sz="2300" dirty="0"/>
              <a:t>Gli Orientamenti per l’attuazione degli interventi nelle scuola al paragrafo 3 indicano gli </a:t>
            </a:r>
            <a:r>
              <a:rPr lang="it-IT" sz="2300" b="1" dirty="0"/>
              <a:t>orientamenti chiave</a:t>
            </a:r>
            <a:r>
              <a:rPr lang="it-IT" sz="2300" dirty="0"/>
              <a:t> per la progettazione degli interventi da parte delle scuole per garantire l’efficacia delle azioni e il raggiungimento dei target del PNRR e individuano le tipologie di azioni.</a:t>
            </a:r>
          </a:p>
          <a:p>
            <a:pPr algn="ctr"/>
            <a:r>
              <a:rPr lang="it-IT" sz="2300" dirty="0"/>
              <a:t>Possono costituire la base per la direttiva del Dirigente al Collegio per l’integrazione del PTOF.</a:t>
            </a:r>
          </a:p>
          <a:p>
            <a:pPr algn="ctr"/>
            <a:r>
              <a:rPr lang="it-IT" sz="2300" dirty="0"/>
              <a:t>Nell‘ambito del collegio  possono essere individuati compiti e responsabilità e può essere definito il percorso per la predisposizione del progetto (analisi di contesto, definizione del gruppo di lavoro per la prevenzione della dispersione scolastica, eventuale definizione di reti e del partenariato, eventuale co-progettazione degli interventi con ETS. </a:t>
            </a:r>
          </a:p>
          <a:p>
            <a:pPr algn="ctr"/>
            <a:r>
              <a:rPr lang="it-IT" sz="2300" dirty="0"/>
              <a:t>Il PTOF deve essere integrato e portato all’approvazione del Consiglio di Istituto</a:t>
            </a:r>
          </a:p>
          <a:p>
            <a:pPr algn="ctr"/>
            <a:endParaRPr lang="it-IT" sz="600" dirty="0"/>
          </a:p>
          <a:p>
            <a:pPr algn="ct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181266" y="184667"/>
            <a:ext cx="1213901" cy="1154818"/>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15400016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800846" y="541347"/>
            <a:ext cx="10768302" cy="5570756"/>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Le relazioni sindacali previste dal CCNL 2016/18 per PON e PNRR</a:t>
            </a:r>
          </a:p>
          <a:p>
            <a:pPr algn="ctr"/>
            <a:endParaRPr lang="it-IT" sz="2800" b="1" i="1" dirty="0">
              <a:solidFill>
                <a:srgbClr val="FF0000"/>
              </a:solidFill>
            </a:endParaRPr>
          </a:p>
          <a:p>
            <a:pPr marL="342900" indent="-342900">
              <a:buFont typeface="Arial" panose="020B0604020202020204" pitchFamily="34" charset="0"/>
              <a:buChar char="•"/>
            </a:pPr>
            <a:r>
              <a:rPr lang="it-IT" sz="2000" i="1" dirty="0">
                <a:effectLst/>
                <a:latin typeface="Arial" panose="020B0604020202020204" pitchFamily="34" charset="0"/>
                <a:ea typeface="Arial" panose="020B0604020202020204" pitchFamily="34" charset="0"/>
                <a:cs typeface="Arial MT"/>
              </a:rPr>
              <a:t>Effettuare l’</a:t>
            </a:r>
            <a:r>
              <a:rPr lang="it-IT" sz="2000" b="1" i="1" dirty="0">
                <a:effectLst/>
                <a:latin typeface="Arial" panose="020B0604020202020204" pitchFamily="34" charset="0"/>
                <a:ea typeface="Arial" panose="020B0604020202020204" pitchFamily="34" charset="0"/>
                <a:cs typeface="Arial MT"/>
              </a:rPr>
              <a:t>informazione preventiva</a:t>
            </a:r>
            <a:r>
              <a:rPr lang="it-IT" sz="2000" i="1" dirty="0">
                <a:effectLst/>
                <a:latin typeface="Arial" panose="020B0604020202020204" pitchFamily="34" charset="0"/>
                <a:ea typeface="Arial" panose="020B0604020202020204" pitchFamily="34" charset="0"/>
                <a:cs typeface="Arial MT"/>
              </a:rPr>
              <a:t>, una volta che si sia avviata la procedura di</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partecipazione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al bando.</a:t>
            </a:r>
            <a:endParaRPr lang="it-IT" sz="2000" dirty="0">
              <a:latin typeface="Arial MT"/>
              <a:ea typeface="Arial" panose="020B0604020202020204" pitchFamily="34" charset="0"/>
              <a:cs typeface="Arial MT"/>
            </a:endParaRPr>
          </a:p>
          <a:p>
            <a:pPr marL="342900" indent="-342900">
              <a:buFont typeface="Arial" panose="020B0604020202020204" pitchFamily="34" charset="0"/>
              <a:buChar char="•"/>
            </a:pPr>
            <a:r>
              <a:rPr lang="it-IT" sz="2000" i="1" dirty="0">
                <a:effectLst/>
                <a:latin typeface="Arial" panose="020B0604020202020204" pitchFamily="34" charset="0"/>
                <a:ea typeface="Arial" panose="020B0604020202020204" pitchFamily="34" charset="0"/>
                <a:cs typeface="Arial MT"/>
              </a:rPr>
              <a:t>Attivare l’istituto del </a:t>
            </a:r>
            <a:r>
              <a:rPr lang="it-IT" sz="2000" b="1" i="1" dirty="0">
                <a:effectLst/>
                <a:latin typeface="Arial" panose="020B0604020202020204" pitchFamily="34" charset="0"/>
                <a:ea typeface="Arial" panose="020B0604020202020204" pitchFamily="34" charset="0"/>
                <a:cs typeface="Arial MT"/>
              </a:rPr>
              <a:t>confronto</a:t>
            </a:r>
            <a:r>
              <a:rPr lang="it-IT" sz="2000" i="1" dirty="0">
                <a:effectLst/>
                <a:latin typeface="Arial" panose="020B0604020202020204" pitchFamily="34" charset="0"/>
                <a:ea typeface="Arial" panose="020B0604020202020204" pitchFamily="34" charset="0"/>
                <a:cs typeface="Arial MT"/>
              </a:rPr>
              <a:t> al fine di discutere i criteri di individuazione del</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personale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che,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da</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una</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parte,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elaborerà</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il</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progetto</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(al</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fine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della</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eventuale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retribuzione con il FIS qualora le disposizioni di gestione amministrativa non prevedano la figura del progettista) 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dall’altra, parteciperà allo stesso</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progetto.</a:t>
            </a:r>
          </a:p>
          <a:p>
            <a:pPr marL="342900" indent="-342900">
              <a:buFont typeface="Arial" panose="020B0604020202020204" pitchFamily="34" charset="0"/>
              <a:buChar char="•"/>
            </a:pPr>
            <a:r>
              <a:rPr lang="it-IT" sz="2000" i="1" dirty="0">
                <a:latin typeface="Arial" panose="020B0604020202020204" pitchFamily="34" charset="0"/>
                <a:ea typeface="Arial" panose="020B0604020202020204" pitchFamily="34" charset="0"/>
                <a:cs typeface="Arial MT"/>
              </a:rPr>
              <a:t>Effettuare</a:t>
            </a:r>
            <a:r>
              <a:rPr lang="it-IT" sz="2000" i="1" dirty="0">
                <a:effectLst/>
                <a:latin typeface="Arial" panose="020B0604020202020204" pitchFamily="34" charset="0"/>
                <a:ea typeface="Arial" panose="020B0604020202020204" pitchFamily="34" charset="0"/>
                <a:cs typeface="Arial MT"/>
              </a:rPr>
              <a:t> l’</a:t>
            </a:r>
            <a:r>
              <a:rPr lang="it-IT" sz="2000" b="1" i="1" dirty="0">
                <a:effectLst/>
                <a:latin typeface="Arial" panose="020B0604020202020204" pitchFamily="34" charset="0"/>
                <a:ea typeface="Arial" panose="020B0604020202020204" pitchFamily="34" charset="0"/>
                <a:cs typeface="Arial MT"/>
              </a:rPr>
              <a:t>informazione preventiva </a:t>
            </a:r>
            <a:r>
              <a:rPr lang="it-IT" sz="2000" i="1" dirty="0">
                <a:effectLst/>
                <a:latin typeface="Arial" panose="020B0604020202020204" pitchFamily="34" charset="0"/>
                <a:ea typeface="Arial" panose="020B0604020202020204" pitchFamily="34" charset="0"/>
                <a:cs typeface="Arial MT"/>
              </a:rPr>
              <a:t>immediatamente dopo che sia pervenuta alla</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scuola la comunicazione dell’accettazione del progetto e relativo finanziamento nel caso dei PON/POR o siano stati assegnati alla scuola i finanziamenti (PNRR) al</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fine</a:t>
            </a:r>
            <a:r>
              <a:rPr lang="it-IT" sz="2000" i="1" spc="-1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di</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valutare</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l’ammontare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delle</a:t>
            </a:r>
            <a:r>
              <a:rPr lang="it-IT" sz="2000" i="1" spc="-1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risorse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destinate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al</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personale.</a:t>
            </a:r>
          </a:p>
          <a:p>
            <a:pPr marL="342900" indent="-342900">
              <a:buFont typeface="Arial" panose="020B0604020202020204" pitchFamily="34" charset="0"/>
              <a:buChar char="•"/>
            </a:pPr>
            <a:r>
              <a:rPr lang="it-IT" sz="2000" b="1" i="1" dirty="0">
                <a:effectLst/>
                <a:latin typeface="Arial" panose="020B0604020202020204" pitchFamily="34" charset="0"/>
                <a:ea typeface="Arial" panose="020B0604020202020204" pitchFamily="34" charset="0"/>
                <a:cs typeface="Arial MT"/>
              </a:rPr>
              <a:t>Contrattare</a:t>
            </a:r>
            <a:r>
              <a:rPr lang="it-IT" sz="2000" i="1" dirty="0">
                <a:effectLst/>
                <a:latin typeface="Arial" panose="020B0604020202020204" pitchFamily="34" charset="0"/>
                <a:ea typeface="Arial" panose="020B0604020202020204" pitchFamily="34" charset="0"/>
                <a:cs typeface="Arial MT"/>
              </a:rPr>
              <a:t> l’ammontare delle remunerazioni destinato alle singole attività e alle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figure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previste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dal progetto</a:t>
            </a:r>
            <a:r>
              <a:rPr lang="it-IT" sz="2000" i="1" spc="-1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diverse</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da</a:t>
            </a:r>
            <a:r>
              <a:rPr lang="it-IT" sz="2000" i="1" spc="-1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quelle</a:t>
            </a:r>
            <a:r>
              <a:rPr lang="it-IT" sz="2000" i="1" spc="-10"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riconosciute</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a</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costi</a:t>
            </a:r>
            <a:r>
              <a:rPr lang="it-IT" sz="2000" i="1" spc="-5" dirty="0">
                <a:effectLst/>
                <a:latin typeface="Arial" panose="020B0604020202020204" pitchFamily="34" charset="0"/>
                <a:ea typeface="Arial" panose="020B0604020202020204" pitchFamily="34" charset="0"/>
                <a:cs typeface="Arial MT"/>
              </a:rPr>
              <a:t> </a:t>
            </a:r>
            <a:r>
              <a:rPr lang="it-IT" sz="2000" i="1" dirty="0">
                <a:effectLst/>
                <a:latin typeface="Arial" panose="020B0604020202020204" pitchFamily="34" charset="0"/>
                <a:ea typeface="Arial" panose="020B0604020202020204" pitchFamily="34" charset="0"/>
                <a:cs typeface="Arial MT"/>
              </a:rPr>
              <a:t>standard, tenendo presente che nel caso di bandi pubblici gli eventuali criteri concordati in contrattazione, per individuare il personale interno ed esterno, non possono derogare dalla normativa generale.</a:t>
            </a:r>
            <a:endParaRPr lang="it-IT" sz="2000" dirty="0">
              <a:effectLst/>
              <a:latin typeface="Arial MT"/>
              <a:ea typeface="Arial" panose="020B0604020202020204" pitchFamily="34" charset="0"/>
              <a:cs typeface="Arial MT"/>
            </a:endParaRPr>
          </a:p>
          <a:p>
            <a:pPr algn="ctr"/>
            <a:endParaRPr lang="it-IT" sz="20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181266" y="184667"/>
            <a:ext cx="1180395" cy="1122942"/>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2087841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860877" y="1011697"/>
            <a:ext cx="11052699" cy="5240537"/>
          </a:xfrm>
          <a:prstGeom prst="rect">
            <a:avLst/>
          </a:prstGeom>
          <a:noFill/>
          <a:ln w="9525">
            <a:noFill/>
            <a:miter lim="800000"/>
            <a:headEnd/>
            <a:tailEnd/>
          </a:ln>
        </p:spPr>
        <p:txBody>
          <a:bodyPr wrap="square">
            <a:spAutoFit/>
          </a:bodyPr>
          <a:lstStyle/>
          <a:p>
            <a:pPr algn="ctr"/>
            <a:r>
              <a:rPr lang="it-IT" sz="2800" b="1" dirty="0">
                <a:solidFill>
                  <a:srgbClr val="FF0000"/>
                </a:solidFill>
              </a:rPr>
              <a:t>Conseguenti ai finanziamenti del PNRR per la formazione</a:t>
            </a:r>
          </a:p>
          <a:p>
            <a:pPr algn="ctr"/>
            <a:r>
              <a:rPr lang="it-IT" sz="2400" dirty="0"/>
              <a:t>Scuola Futura Missione 4 M4C1 Investimento 2.1 </a:t>
            </a:r>
            <a:r>
              <a:rPr lang="it-IT" sz="2400" i="1" dirty="0"/>
              <a:t>“Didattica digitale integrata e formazione sulla transizione digitale del personale scolastico” </a:t>
            </a:r>
          </a:p>
          <a:p>
            <a:pPr algn="ct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Articolo 24bis del DL 152/2021</a:t>
            </a: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2. Entro il termine dell'anno scolastico </a:t>
            </a:r>
            <a:r>
              <a:rPr lang="it-IT" sz="1800" b="1" i="1"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2024/2025</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con decreto del Ministro dell'istruzione </a:t>
            </a:r>
            <a:r>
              <a:rPr lang="it-IT" sz="1800" b="1" i="1"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sono integrati</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ove non già  previsti,  </a:t>
            </a:r>
            <a:r>
              <a:rPr lang="it-IT" sz="1800" b="1" i="1" u="sng"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gli obiettivi specifici di apprendimento  e  i  traguardi  di  competenza</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delle  Indicazioni  nazionali   per   il   curricolo   della   scuola dell'infanzia e del primo ciclo di  istruzione  e  delle  Indicazioni nazionali e delle Linee guida vigenti per le istituzioni  scolastiche del secondo ciclo di istruzione.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3. A decorrere dall'anno scolastico </a:t>
            </a:r>
            <a:r>
              <a:rPr lang="it-IT" sz="1800" b="1" i="1"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2025/2026</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nelle scuole di ogni ordine e grado si persegue lo  sviluppo  delle  competenze  digitali, anche favorendo gli apprendimenti  della  programmazione  informatica (coding), nell'ambito degli insegnamenti esistenti,  con  le  risorse umane, strumentali e finanziarie disponibili a  legislazione  vigente e, comunque, senza nuovi o maggiori oneri per la finanza pubblica))</a:t>
            </a: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2400" dirty="0">
                <a:hlinkClick r:id="rId3"/>
              </a:rPr>
              <a:t> Homepage - Scuola futura - PNRR (istruzione.it)</a:t>
            </a:r>
            <a:endParaRPr lang="it-IT" sz="2400" b="1" i="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48892405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92458" y="517142"/>
            <a:ext cx="11052699" cy="4785926"/>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del PNRR assegnati direttamente a tutte le scuole</a:t>
            </a:r>
          </a:p>
          <a:p>
            <a:pPr algn="ctr"/>
            <a:r>
              <a:rPr lang="it-IT" sz="2000" i="1" dirty="0"/>
              <a:t>DM 161 del 14 giugno 2022 </a:t>
            </a:r>
            <a:r>
              <a:rPr lang="it-IT" sz="2000" dirty="0">
                <a:hlinkClick r:id="rId3"/>
              </a:rPr>
              <a:t>6963edc7-a550-1468-27ad-19dec0f44e63 (miur.gov.it)</a:t>
            </a:r>
            <a:endParaRPr lang="it-IT" sz="2000" i="1" dirty="0"/>
          </a:p>
          <a:p>
            <a:pPr algn="ctr"/>
            <a:r>
              <a:rPr lang="it-IT" sz="2400" dirty="0"/>
              <a:t>Adozione del “Piano Scuola 4.0” in attuazione dell’investimento 3.2 “Scuola 4.0: scuole innovative, cablaggio, nuovi ambienti di apprendimento e laboratori” nell’ambito della Missione 4 – Componente M4C1 </a:t>
            </a:r>
            <a:r>
              <a:rPr lang="it-IT" sz="2000" b="1" dirty="0">
                <a:solidFill>
                  <a:srgbClr val="FF0000"/>
                </a:solidFill>
              </a:rPr>
              <a:t>(circa 2,1 miliardi)</a:t>
            </a:r>
            <a:endParaRPr lang="it-IT" sz="2400" b="1" dirty="0">
              <a:solidFill>
                <a:srgbClr val="FF0000"/>
              </a:solidFill>
            </a:endParaRPr>
          </a:p>
          <a:p>
            <a:pPr algn="ctr"/>
            <a:r>
              <a:rPr lang="it-IT" dirty="0">
                <a:hlinkClick r:id="rId4"/>
              </a:rPr>
              <a:t>PIANO_SCUOLA_4.0_VERSIONE_GRAFICA.pdf (istruzione.it)</a:t>
            </a:r>
            <a:r>
              <a:rPr lang="it-IT" dirty="0"/>
              <a:t>  allegato al decreto 161/2022</a:t>
            </a:r>
          </a:p>
          <a:p>
            <a:pPr algn="ctr"/>
            <a:r>
              <a:rPr lang="it-IT" dirty="0">
                <a:hlinkClick r:id="rId5"/>
              </a:rPr>
              <a:t>Scuola 4.0: pubblicato il Decreto di riparto – FUTURA (istruzione.it)</a:t>
            </a:r>
            <a:endParaRPr lang="it-IT" i="1" dirty="0"/>
          </a:p>
          <a:p>
            <a:pPr algn="ctr"/>
            <a:r>
              <a:rPr lang="it-IT" sz="2400" i="1" dirty="0"/>
              <a:t>La trasformazione delle aule in ambienti innovativi di apprendimento Azione 1</a:t>
            </a:r>
          </a:p>
          <a:p>
            <a:pPr algn="ctr"/>
            <a:r>
              <a:rPr lang="it-IT" sz="2000" b="1" dirty="0">
                <a:solidFill>
                  <a:srgbClr val="FF0000"/>
                </a:solidFill>
              </a:rPr>
              <a:t>1.296 milioni di progetti nuovi e 379,200 milioni di progetti già in essere (media 208mila euro)</a:t>
            </a:r>
          </a:p>
          <a:p>
            <a:pPr algn="ctr"/>
            <a:r>
              <a:rPr lang="it-IT" sz="2000" dirty="0">
                <a:hlinkClick r:id="rId6"/>
              </a:rPr>
              <a:t>Allegato-1-Riparto-risorse-Azione-1-Next-Generation-Classroom.pdf (istruzione.it)</a:t>
            </a:r>
            <a:endParaRPr lang="it-IT" sz="2000" b="1" i="1" dirty="0">
              <a:solidFill>
                <a:srgbClr val="FF0000"/>
              </a:solidFill>
            </a:endParaRPr>
          </a:p>
          <a:p>
            <a:pPr algn="ctr"/>
            <a:r>
              <a:rPr lang="it-IT" sz="2400" i="1" dirty="0"/>
              <a:t>I laboratori per le professioni digitali del futuro Azione 2</a:t>
            </a:r>
          </a:p>
          <a:p>
            <a:pPr algn="ctr"/>
            <a:r>
              <a:rPr lang="it-IT" sz="2000" b="1" dirty="0">
                <a:solidFill>
                  <a:srgbClr val="FF0000"/>
                </a:solidFill>
              </a:rPr>
              <a:t>424,8 milioni per le scuole II grado (124mila – licei - e 164mila – IT e IP)</a:t>
            </a:r>
            <a:endParaRPr lang="it-IT" sz="2000" b="1" i="1" dirty="0">
              <a:solidFill>
                <a:srgbClr val="FF0000"/>
              </a:solidFill>
            </a:endParaRPr>
          </a:p>
          <a:p>
            <a:pPr algn="ctr"/>
            <a:r>
              <a:rPr lang="it-IT" sz="2000" dirty="0">
                <a:hlinkClick r:id="rId7"/>
              </a:rPr>
              <a:t>Allegato-2-Riparto-risorse-Azione-2-Next-Generation-Labs.pdf (istruzione.it)</a:t>
            </a:r>
            <a:endParaRPr lang="it-IT" sz="2000" dirty="0"/>
          </a:p>
          <a:p>
            <a:pPr algn="ctr"/>
            <a:endParaRPr lang="it-IT" sz="1050" i="1" dirty="0"/>
          </a:p>
          <a:p>
            <a:pPr algn="ctr"/>
            <a:endParaRPr lang="it-IT" sz="1050" i="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8"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DA472CA3-0240-8FE9-97E1-5074D8998D9F}"/>
              </a:ext>
            </a:extLst>
          </p:cNvPr>
          <p:cNvSpPr txBox="1"/>
          <p:nvPr/>
        </p:nvSpPr>
        <p:spPr>
          <a:xfrm>
            <a:off x="3023152" y="5035322"/>
            <a:ext cx="7333422" cy="923330"/>
          </a:xfrm>
          <a:prstGeom prst="rect">
            <a:avLst/>
          </a:prstGeom>
          <a:noFill/>
        </p:spPr>
        <p:txBody>
          <a:bodyPr wrap="square" rtlCol="0">
            <a:spAutoFit/>
          </a:bodyPr>
          <a:lstStyle/>
          <a:p>
            <a:pPr algn="ctr"/>
            <a:r>
              <a:rPr lang="it-IT" sz="1800" b="1" i="1" dirty="0"/>
              <a:t>dicembre 22 atto d’obbligo – marzo 23 adozione strategia – giugno 23 selezione soggetti affidatari – giugno 24 realizzazione progetti – </a:t>
            </a:r>
            <a:r>
              <a:rPr lang="it-IT" sz="1800" b="1" i="1" dirty="0" err="1"/>
              <a:t>a.s.</a:t>
            </a:r>
            <a:r>
              <a:rPr lang="it-IT" sz="1800" b="1" i="1" dirty="0"/>
              <a:t> 24/25 entrata in funzione – </a:t>
            </a:r>
            <a:r>
              <a:rPr lang="it-IT" sz="1800" b="1" i="1" dirty="0">
                <a:solidFill>
                  <a:srgbClr val="FF0000"/>
                </a:solidFill>
              </a:rPr>
              <a:t>monitoraggio semestrale</a:t>
            </a:r>
          </a:p>
        </p:txBody>
      </p:sp>
      <p:sp>
        <p:nvSpPr>
          <p:cNvPr id="4" name="CasellaDiTesto 3">
            <a:extLst>
              <a:ext uri="{FF2B5EF4-FFF2-40B4-BE49-F238E27FC236}">
                <a16:creationId xmlns:a16="http://schemas.microsoft.com/office/drawing/2014/main" id="{7464D618-EE1E-CDD8-CE2D-A778BC317153}"/>
              </a:ext>
            </a:extLst>
          </p:cNvPr>
          <p:cNvSpPr txBox="1"/>
          <p:nvPr/>
        </p:nvSpPr>
        <p:spPr>
          <a:xfrm>
            <a:off x="506896" y="5227983"/>
            <a:ext cx="2087217" cy="369332"/>
          </a:xfrm>
          <a:prstGeom prst="rect">
            <a:avLst/>
          </a:prstGeom>
          <a:noFill/>
          <a:ln>
            <a:solidFill>
              <a:srgbClr val="FF0000"/>
            </a:solidFill>
          </a:ln>
        </p:spPr>
        <p:txBody>
          <a:bodyPr wrap="square" rtlCol="0">
            <a:spAutoFit/>
          </a:bodyPr>
          <a:lstStyle/>
          <a:p>
            <a:r>
              <a:rPr lang="it-IT" dirty="0"/>
              <a:t>TABELLA DEI TEMPI</a:t>
            </a:r>
          </a:p>
        </p:txBody>
      </p:sp>
      <p:sp>
        <p:nvSpPr>
          <p:cNvPr id="5" name="Freccia a destra 4">
            <a:extLst>
              <a:ext uri="{FF2B5EF4-FFF2-40B4-BE49-F238E27FC236}">
                <a16:creationId xmlns:a16="http://schemas.microsoft.com/office/drawing/2014/main" id="{CD3AF3A6-4514-D00D-975D-906551E93AE8}"/>
              </a:ext>
            </a:extLst>
          </p:cNvPr>
          <p:cNvSpPr/>
          <p:nvPr/>
        </p:nvSpPr>
        <p:spPr>
          <a:xfrm>
            <a:off x="2453643" y="5227983"/>
            <a:ext cx="652064"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972321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a:xfrm>
            <a:off x="4133492" y="6478905"/>
            <a:ext cx="4114800" cy="365125"/>
          </a:xfrm>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9352279" y="6290751"/>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64543" y="281093"/>
            <a:ext cx="11161697" cy="5655715"/>
          </a:xfrm>
          <a:prstGeom prst="rect">
            <a:avLst/>
          </a:prstGeom>
          <a:noFill/>
          <a:ln w="9525">
            <a:noFill/>
            <a:miter lim="800000"/>
            <a:headEnd/>
            <a:tailEnd/>
          </a:ln>
        </p:spPr>
        <p:txBody>
          <a:bodyPr wrap="square">
            <a:spAutoFit/>
          </a:bodyPr>
          <a:lstStyle/>
          <a:p>
            <a:pPr algn="ctr"/>
            <a:r>
              <a:rPr lang="it-IT" sz="2400" b="1" dirty="0">
                <a:solidFill>
                  <a:srgbClr val="FF0000"/>
                </a:solidFill>
              </a:rPr>
              <a:t>Le procedure di utilizzo dei finanziamenti per Azioni 1 e 2 </a:t>
            </a:r>
          </a:p>
          <a:p>
            <a:pPr algn="ctr"/>
            <a:r>
              <a:rPr lang="it-IT" sz="2400" b="1" dirty="0">
                <a:solidFill>
                  <a:srgbClr val="FF0000"/>
                </a:solidFill>
              </a:rPr>
              <a:t>Investimento 3.2 “Scuola 4.0: scuole innovative, cablaggio, nuovi ambienti di apprendimento e laboratori” </a:t>
            </a:r>
            <a:r>
              <a:rPr lang="it-IT" sz="2000" dirty="0"/>
              <a:t>(dal documento Piano Scuola 4.0)</a:t>
            </a:r>
            <a:endParaRPr lang="it-IT" sz="2400" dirty="0"/>
          </a:p>
          <a:p>
            <a:pPr algn="ctr"/>
            <a:endParaRPr lang="it-IT" sz="100" b="1" dirty="0">
              <a:solidFill>
                <a:srgbClr val="FF0000"/>
              </a:solidFill>
            </a:endParaRPr>
          </a:p>
          <a:p>
            <a:pPr>
              <a:lnSpc>
                <a:spcPct val="107000"/>
              </a:lnSpc>
              <a:spcAft>
                <a:spcPts val="800"/>
              </a:spcAft>
            </a:pPr>
            <a:r>
              <a:rPr lang="it-IT" sz="1800" dirty="0"/>
              <a:t>L’attuazione dell’investimento è demandata all’</a:t>
            </a:r>
            <a:r>
              <a:rPr lang="it-IT" sz="2000" b="1" dirty="0"/>
              <a:t>Unità di missione</a:t>
            </a:r>
            <a:r>
              <a:rPr lang="it-IT" sz="1800" dirty="0"/>
              <a:t> del PNRR presso il Ministero dell’istruzione, che </a:t>
            </a:r>
            <a:r>
              <a:rPr lang="it-IT" sz="2000" b="1" dirty="0"/>
              <a:t>con successivi atti provvede a fornire alle istituzioni scolastiche statali tutte le indicazioni per l’attua-zione, il monitoraggio, la rendicontazione e il controllo dei singoli interventi.</a:t>
            </a:r>
            <a:r>
              <a:rPr lang="it-IT" sz="1800" dirty="0"/>
              <a:t> (comma 2 art.1 DM 161/2022)</a:t>
            </a:r>
            <a:endParaRPr lang="it-IT" sz="1800" b="1" i="1" dirty="0"/>
          </a:p>
          <a:p>
            <a:pPr>
              <a:lnSpc>
                <a:spcPct val="107000"/>
              </a:lnSpc>
              <a:spcAft>
                <a:spcPts val="80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Successivamente</a:t>
            </a:r>
            <a:r>
              <a:rPr lang="it-IT" sz="1800" dirty="0">
                <a:effectLst/>
                <a:latin typeface="Calibri" panose="020F0502020204030204" pitchFamily="34" charset="0"/>
                <a:ea typeface="Calibri" panose="020F0502020204030204" pitchFamily="34" charset="0"/>
                <a:cs typeface="Times New Roman" panose="02020603050405020304" pitchFamily="18" charset="0"/>
              </a:rPr>
              <a:t> al decreto di riparto,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con apposito avviso pubblico</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a:effectLst/>
                <a:latin typeface="Calibri" panose="020F0502020204030204" pitchFamily="34" charset="0"/>
                <a:ea typeface="Calibri" panose="020F0502020204030204" pitchFamily="34" charset="0"/>
                <a:cs typeface="Times New Roman" panose="02020603050405020304" pitchFamily="18" charset="0"/>
              </a:rPr>
              <a:t>dell’Unità di missione del PNRR, tutte le istituzioni scolastiche </a:t>
            </a:r>
            <a:r>
              <a:rPr lang="it-IT"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beneficiarie</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saranno invitate a produrre</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u="sng" dirty="0">
                <a:effectLst/>
                <a:latin typeface="Calibri" panose="020F0502020204030204" pitchFamily="34" charset="0"/>
                <a:ea typeface="Calibri" panose="020F0502020204030204" pitchFamily="34" charset="0"/>
                <a:cs typeface="Times New Roman" panose="02020603050405020304" pitchFamily="18" charset="0"/>
              </a:rPr>
              <a:t>sul sistema informativo di gestione dei progetti del PNRR adottato dal MI</a:t>
            </a:r>
            <a:r>
              <a:rPr lang="it-IT" sz="1800" dirty="0">
                <a:effectLst/>
                <a:latin typeface="Calibri" panose="020F0502020204030204" pitchFamily="34" charset="0"/>
                <a:ea typeface="Calibri" panose="020F0502020204030204" pitchFamily="34" charset="0"/>
                <a:cs typeface="Times New Roman" panose="02020603050405020304" pitchFamily="18" charset="0"/>
              </a:rPr>
              <a:t>, il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progetto degli interventi </a:t>
            </a:r>
            <a:r>
              <a:rPr lang="it-IT" sz="1800" dirty="0">
                <a:effectLst/>
                <a:latin typeface="Calibri" panose="020F0502020204030204" pitchFamily="34" charset="0"/>
                <a:ea typeface="Calibri" panose="020F0502020204030204" pitchFamily="34" charset="0"/>
                <a:cs typeface="Times New Roman" panose="02020603050405020304" pitchFamily="18" charset="0"/>
              </a:rPr>
              <a:t>oggetto di finanziamento,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sulla base dei criteri e delle modalità indicate dal MI</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a:effectLst/>
                <a:latin typeface="Calibri" panose="020F0502020204030204" pitchFamily="34" charset="0"/>
                <a:ea typeface="Calibri" panose="020F0502020204030204" pitchFamily="34" charset="0"/>
                <a:cs typeface="Times New Roman" panose="02020603050405020304" pitchFamily="18" charset="0"/>
              </a:rPr>
              <a:t>in coerenza con il Piano “Scuola 4.0”, con la linea di investimento e con tutte le disposizioni attuative del PNRR.</a:t>
            </a:r>
          </a:p>
          <a:p>
            <a:pPr>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Le istituzioni scolastiche beneficiarie in qualità di soggetti attuatori seguiranno, di massima, le tappe procedurali di cui alla tabella. Il direttore dell’Unità di missione del Piano nazionale di ripresa e resilienza presso il Ministero dell’istruzione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con proprio decreto provvede all’assegnazione delle risorse alle scuole beneficiarie</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 regola con i relativi adempimenti</a:t>
            </a:r>
            <a:r>
              <a:rPr lang="it-IT" sz="1800" dirty="0">
                <a:effectLst/>
                <a:latin typeface="Calibri" panose="020F0502020204030204" pitchFamily="34" charset="0"/>
                <a:ea typeface="Calibri" panose="020F0502020204030204" pitchFamily="34" charset="0"/>
                <a:cs typeface="Times New Roman" panose="02020603050405020304" pitchFamily="18" charset="0"/>
              </a:rPr>
              <a:t>. Il Gruppo di supporto al PNRR, costituito presso il Ministero dell’istruzione e gli Uffici scolastici regionali, e la Task force Scuole, gestita in collaborazione con l’Agenzia per la coesione territoriale, assicurano una costante attività di accompagnamento e di supporto alle scuole attuatrici.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31698" y="92939"/>
            <a:ext cx="906989" cy="1013819"/>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D1C16172-265A-BFC6-A4C6-0618D2832E5F}"/>
              </a:ext>
            </a:extLst>
          </p:cNvPr>
          <p:cNvSpPr txBox="1"/>
          <p:nvPr/>
        </p:nvSpPr>
        <p:spPr>
          <a:xfrm>
            <a:off x="572562" y="6190862"/>
            <a:ext cx="11236660" cy="338554"/>
          </a:xfrm>
          <a:prstGeom prst="rect">
            <a:avLst/>
          </a:prstGeom>
          <a:solidFill>
            <a:srgbClr val="FFFF00"/>
          </a:solidFill>
          <a:ln>
            <a:solidFill>
              <a:schemeClr val="tx2"/>
            </a:solidFill>
          </a:ln>
        </p:spPr>
        <p:txBody>
          <a:bodyPr wrap="square" rtlCol="0">
            <a:spAutoFit/>
          </a:bodyPr>
          <a:lstStyle/>
          <a:p>
            <a:r>
              <a:rPr lang="it-IT" sz="1600" dirty="0"/>
              <a:t>sistema informativo di gestione dei progetti del PNRR : </a:t>
            </a:r>
            <a:r>
              <a:rPr lang="it-IT" sz="1600" u="sng"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ReGiS</a:t>
            </a:r>
            <a:r>
              <a:rPr lang="it-IT" sz="16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 – Il sistema gestionale unico del PNRR (italiadomani.gov.it)</a:t>
            </a:r>
            <a:endParaRPr lang="it-IT" sz="1600" dirty="0"/>
          </a:p>
        </p:txBody>
      </p:sp>
      <p:sp>
        <p:nvSpPr>
          <p:cNvPr id="17" name="Freccia circolare a destra 16">
            <a:extLst>
              <a:ext uri="{FF2B5EF4-FFF2-40B4-BE49-F238E27FC236}">
                <a16:creationId xmlns:a16="http://schemas.microsoft.com/office/drawing/2014/main" id="{B9A21F68-84DA-1F2F-57C2-7DF2CC624A3B}"/>
              </a:ext>
            </a:extLst>
          </p:cNvPr>
          <p:cNvSpPr/>
          <p:nvPr/>
        </p:nvSpPr>
        <p:spPr>
          <a:xfrm>
            <a:off x="160347" y="3018408"/>
            <a:ext cx="471203" cy="346049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0449434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9362439" y="6293776"/>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64544" y="281093"/>
            <a:ext cx="11052699" cy="6207148"/>
          </a:xfrm>
          <a:prstGeom prst="rect">
            <a:avLst/>
          </a:prstGeom>
          <a:noFill/>
          <a:ln w="9525">
            <a:noFill/>
            <a:miter lim="800000"/>
            <a:headEnd/>
            <a:tailEnd/>
          </a:ln>
        </p:spPr>
        <p:txBody>
          <a:bodyPr wrap="square">
            <a:spAutoFit/>
          </a:bodyPr>
          <a:lstStyle/>
          <a:p>
            <a:pPr algn="ctr"/>
            <a:r>
              <a:rPr lang="it-IT" sz="2400" b="1" dirty="0">
                <a:solidFill>
                  <a:srgbClr val="FF0000"/>
                </a:solidFill>
              </a:rPr>
              <a:t>Le procedure di utilizzo dei finanziamenti per Azioni 1 e 2 </a:t>
            </a:r>
          </a:p>
          <a:p>
            <a:pPr algn="ctr"/>
            <a:r>
              <a:rPr lang="it-IT" sz="2400" b="1" dirty="0">
                <a:solidFill>
                  <a:srgbClr val="FF0000"/>
                </a:solidFill>
              </a:rPr>
              <a:t>Investimento 3.2 “Scuola 4.0: scuole innovative, cablaggio, nuovi ambienti di apprendimento e laboratori” </a:t>
            </a:r>
            <a:r>
              <a:rPr lang="it-IT" sz="2000" dirty="0"/>
              <a:t>(dal documento Piano Scuola 4.0)</a:t>
            </a:r>
            <a:endParaRPr lang="it-IT" sz="2400" dirty="0"/>
          </a:p>
          <a:p>
            <a:pPr algn="ctr"/>
            <a:endParaRPr lang="it-IT" sz="400" b="1" dirty="0">
              <a:solidFill>
                <a:srgbClr val="FF0000"/>
              </a:solidFill>
            </a:endParaRPr>
          </a:p>
          <a:p>
            <a:pPr>
              <a:lnSpc>
                <a:spcPct val="107000"/>
              </a:lnSpc>
              <a:spcAft>
                <a:spcPts val="800"/>
              </a:spcAft>
            </a:pPr>
            <a:r>
              <a:rPr lang="it-IT" dirty="0">
                <a:latin typeface="Calibri" panose="020F0502020204030204" pitchFamily="34" charset="0"/>
                <a:cs typeface="Times New Roman" panose="02020603050405020304" pitchFamily="18" charset="0"/>
              </a:rPr>
              <a:t>La rendicontazione delle spese da parte delle istituzioni scolastiche beneficiarie avviene sulla base </a:t>
            </a:r>
            <a:r>
              <a:rPr lang="it-IT" b="1" dirty="0">
                <a:latin typeface="Calibri" panose="020F0502020204030204" pitchFamily="34" charset="0"/>
                <a:cs typeface="Times New Roman" panose="02020603050405020304" pitchFamily="18" charset="0"/>
              </a:rPr>
              <a:t>dei costi reali effettivamente sostenuti</a:t>
            </a:r>
            <a:r>
              <a:rPr lang="it-IT" dirty="0">
                <a:latin typeface="Calibri" panose="020F0502020204030204" pitchFamily="34" charset="0"/>
                <a:cs typeface="Times New Roman" panose="02020603050405020304" pitchFamily="18" charset="0"/>
              </a:rPr>
              <a:t>. </a:t>
            </a:r>
            <a:r>
              <a:rPr lang="it-IT" dirty="0"/>
              <a:t>Le modalità di erogazione delle risorse alla scuola soggetto attuatore sono in anticipazione e a rimborso sulla base di stati di avanzamento. </a:t>
            </a:r>
          </a:p>
          <a:p>
            <a:pPr>
              <a:lnSpc>
                <a:spcPct val="107000"/>
              </a:lnSpc>
              <a:spcAft>
                <a:spcPts val="800"/>
              </a:spcAft>
            </a:pPr>
            <a:r>
              <a:rPr lang="it-IT" dirty="0"/>
              <a:t>L’erogazione in anticipazione avviene all’avvio delle attività, </a:t>
            </a:r>
            <a:r>
              <a:rPr lang="it-IT" b="1" dirty="0"/>
              <a:t>a seguito della stipula dell’Atto d’obbligo</a:t>
            </a:r>
            <a:r>
              <a:rPr lang="it-IT" dirty="0"/>
              <a:t>, nel limite del </a:t>
            </a:r>
            <a:r>
              <a:rPr lang="it-IT" b="1" dirty="0"/>
              <a:t>10% del contributo assegnato</a:t>
            </a:r>
            <a:r>
              <a:rPr lang="it-IT" dirty="0"/>
              <a:t>. L’assunzione in bilancio del finanziamento e progettazione esecutiva degli ambienti e dei laboratori seguono la stipula dell’atto d’obbligo.</a:t>
            </a:r>
          </a:p>
          <a:p>
            <a:pPr>
              <a:lnSpc>
                <a:spcPct val="107000"/>
              </a:lnSpc>
              <a:spcAft>
                <a:spcPts val="800"/>
              </a:spcAft>
            </a:pPr>
            <a:r>
              <a:rPr lang="it-IT" dirty="0"/>
              <a:t>L’ erogazione a rimborso prevede: </a:t>
            </a:r>
          </a:p>
          <a:p>
            <a:pPr>
              <a:lnSpc>
                <a:spcPct val="107000"/>
              </a:lnSpc>
              <a:spcAft>
                <a:spcPts val="800"/>
              </a:spcAft>
            </a:pPr>
            <a:r>
              <a:rPr lang="it-IT" dirty="0"/>
              <a:t>∙ </a:t>
            </a:r>
            <a:r>
              <a:rPr lang="it-IT" b="1" dirty="0"/>
              <a:t>una o più quote intermedie</a:t>
            </a:r>
            <a:r>
              <a:rPr lang="it-IT" dirty="0"/>
              <a:t>, fino al raggiungimento (compresa l’anticipazione) del 90% dell’importo della spesa dell’intervento, sulla base delle richieste di erogazione presentate dal soggetto attuatore, a titolo di rimborso delle spese effettivamente sostenute; </a:t>
            </a:r>
          </a:p>
          <a:p>
            <a:pPr>
              <a:lnSpc>
                <a:spcPct val="107000"/>
              </a:lnSpc>
              <a:spcAft>
                <a:spcPts val="800"/>
              </a:spcAft>
            </a:pPr>
            <a:r>
              <a:rPr lang="it-IT" dirty="0"/>
              <a:t>∙ </a:t>
            </a:r>
            <a:r>
              <a:rPr lang="it-IT" b="1" dirty="0"/>
              <a:t>una quota a saldo pari al 10% </a:t>
            </a:r>
            <a:r>
              <a:rPr lang="it-IT" dirty="0"/>
              <a:t>dell’importo della spesa dell’intervento, sulla base della presentazione della richiesta di erogazione finale attestante la conclusione dell’intervento, nonché il raggiungimento dei relativi target, in coerenza con le risultanze del sistema informativo. </a:t>
            </a:r>
          </a:p>
          <a:p>
            <a:pPr>
              <a:lnSpc>
                <a:spcPct val="107000"/>
              </a:lnSpc>
              <a:spcAft>
                <a:spcPts val="800"/>
              </a:spcAft>
            </a:pPr>
            <a:r>
              <a:rPr lang="it-IT" dirty="0"/>
              <a:t>Per i progetti “in essere” finanziati con i fondi del bilancio dello Stato </a:t>
            </a:r>
            <a:r>
              <a:rPr lang="it-IT" b="1" dirty="0"/>
              <a:t>si seguono le modalità ordinarie di pagamento</a:t>
            </a:r>
            <a:r>
              <a:rPr lang="it-IT" dirty="0"/>
              <a:t> previste nei decreti ministeriali di destinazione, secondo il circuito finanziario della contabilità di Stato.</a:t>
            </a:r>
            <a:endParaRPr lang="it-IT" dirty="0">
              <a:latin typeface="Calibri" panose="020F0502020204030204" pitchFamily="34" charset="0"/>
              <a:cs typeface="Times New Roman" panose="02020603050405020304" pitchFamily="18" charset="0"/>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070051" cy="1017969"/>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70694318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44769" y="505419"/>
            <a:ext cx="11136923" cy="5770811"/>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 Componente 1. Primo stanziamento</a:t>
            </a:r>
            <a:r>
              <a:rPr lang="it-IT" sz="2400" b="0" i="0" dirty="0">
                <a:solidFill>
                  <a:srgbClr val="54595F"/>
                </a:solidFill>
                <a:effectLst/>
                <a:latin typeface="Raleway" pitchFamily="2" charset="0"/>
              </a:rPr>
              <a:t>.</a:t>
            </a:r>
            <a:endParaRPr lang="it-IT" sz="1200" i="1" dirty="0"/>
          </a:p>
          <a:p>
            <a:pPr algn="ctr"/>
            <a:r>
              <a:rPr lang="it-IT" sz="2000" b="1" dirty="0">
                <a:solidFill>
                  <a:srgbClr val="FF0000"/>
                </a:solidFill>
              </a:rPr>
              <a:t>500 milioni assegnati a 3198 scuole (min 38mila- max 500mila)</a:t>
            </a:r>
            <a:endParaRPr lang="it-IT" sz="2000" b="1" i="1" dirty="0">
              <a:solidFill>
                <a:srgbClr val="FF0000"/>
              </a:solidFill>
            </a:endParaRPr>
          </a:p>
          <a:p>
            <a:pPr algn="ctr"/>
            <a:r>
              <a:rPr lang="it-IT" sz="1600" b="1" i="1" dirty="0"/>
              <a:t>Supporto dal 22/23 al 24/25 del Gruppo art.47 DL 36/2022</a:t>
            </a:r>
          </a:p>
          <a:p>
            <a:pPr algn="ctr"/>
            <a:r>
              <a:rPr lang="it-IT" dirty="0"/>
              <a:t>Orientamenti per l’attuazione degli interventi nelle scuole </a:t>
            </a:r>
            <a:r>
              <a:rPr lang="it-IT" dirty="0">
                <a:hlinkClick r:id="rId4"/>
              </a:rPr>
              <a:t>2613376a-03b7-8957-a2a9-b80b0e5f99df (miur.gov.it)</a:t>
            </a:r>
            <a:r>
              <a:rPr lang="it-IT" dirty="0"/>
              <a:t> Il documento non è citato né allegato al DM, ma è sul sito del MI con un comunicato e una lettera del Ministro </a:t>
            </a:r>
            <a:r>
              <a:rPr lang="it-IT" dirty="0">
                <a:hlinkClick r:id="rId5"/>
              </a:rPr>
              <a:t>PNRR, lettera del Ministro Bianchi alle scuole beneficiarie della prima tranche di risorse del Piano contro la dispersione. </a:t>
            </a:r>
            <a:endParaRPr lang="it-IT" dirty="0"/>
          </a:p>
          <a:p>
            <a:pPr algn="ctr"/>
            <a:endParaRPr lang="it-IT" sz="600" i="1" dirty="0"/>
          </a:p>
          <a:p>
            <a:r>
              <a:rPr lang="it-IT" sz="2300" b="1" i="1" dirty="0">
                <a:solidFill>
                  <a:srgbClr val="FF0000"/>
                </a:solidFill>
              </a:rPr>
              <a:t>Tempi</a:t>
            </a:r>
            <a:r>
              <a:rPr lang="it-IT" sz="2300" i="1" dirty="0"/>
              <a:t>: </a:t>
            </a:r>
            <a:r>
              <a:rPr lang="it-IT" sz="2300" dirty="0">
                <a:solidFill>
                  <a:srgbClr val="FF0000"/>
                </a:solidFill>
              </a:rPr>
              <a:t>set/</a:t>
            </a:r>
            <a:r>
              <a:rPr lang="it-IT" sz="2300" dirty="0" err="1">
                <a:solidFill>
                  <a:srgbClr val="FF0000"/>
                </a:solidFill>
              </a:rPr>
              <a:t>ott</a:t>
            </a:r>
            <a:r>
              <a:rPr lang="it-IT" sz="2300" dirty="0">
                <a:solidFill>
                  <a:srgbClr val="FF0000"/>
                </a:solidFill>
              </a:rPr>
              <a:t> 2022 </a:t>
            </a:r>
            <a:r>
              <a:rPr lang="it-IT" sz="2300" dirty="0"/>
              <a:t>Analisi di contesto, definizione del team per la prevenzione scolastica, definizione di reti e del partenariato, co-progettazione degli interventi e inserimento su apposita piattaforma del progetto esecutivo da parte delle scuole </a:t>
            </a:r>
            <a:r>
              <a:rPr lang="it-IT" sz="2300" dirty="0">
                <a:solidFill>
                  <a:srgbClr val="FF0000"/>
                </a:solidFill>
              </a:rPr>
              <a:t>– </a:t>
            </a:r>
            <a:r>
              <a:rPr lang="it-IT" sz="2300" dirty="0" err="1">
                <a:solidFill>
                  <a:srgbClr val="FF0000"/>
                </a:solidFill>
              </a:rPr>
              <a:t>ott</a:t>
            </a:r>
            <a:r>
              <a:rPr lang="it-IT" sz="2300" dirty="0">
                <a:solidFill>
                  <a:srgbClr val="FF0000"/>
                </a:solidFill>
              </a:rPr>
              <a:t>/</a:t>
            </a:r>
            <a:r>
              <a:rPr lang="it-IT" sz="2300" dirty="0" err="1">
                <a:solidFill>
                  <a:srgbClr val="FF0000"/>
                </a:solidFill>
              </a:rPr>
              <a:t>dic</a:t>
            </a:r>
            <a:r>
              <a:rPr lang="it-IT" sz="2300" dirty="0">
                <a:solidFill>
                  <a:srgbClr val="FF0000"/>
                </a:solidFill>
              </a:rPr>
              <a:t> 2022 </a:t>
            </a:r>
            <a:r>
              <a:rPr lang="it-IT" sz="2300" dirty="0"/>
              <a:t>Sottoscrizione dell’atto d’obbligo per la realizzazione delle attività con assegnazione degli obiettivi alle singole scuole beneficiarie, indicazione del (CUP), assunzione in bilancio del finanziamento ed erogazione dell’anticipazione nella misura del 10%</a:t>
            </a:r>
            <a:r>
              <a:rPr lang="it-IT" sz="2300" dirty="0">
                <a:solidFill>
                  <a:srgbClr val="FF0000"/>
                </a:solidFill>
              </a:rPr>
              <a:t> - </a:t>
            </a:r>
            <a:r>
              <a:rPr lang="it-IT" sz="2300" dirty="0" err="1">
                <a:solidFill>
                  <a:srgbClr val="FF0000"/>
                </a:solidFill>
              </a:rPr>
              <a:t>ott</a:t>
            </a:r>
            <a:r>
              <a:rPr lang="it-IT" sz="2300" dirty="0">
                <a:solidFill>
                  <a:srgbClr val="FF0000"/>
                </a:solidFill>
              </a:rPr>
              <a:t> 2022/</a:t>
            </a:r>
            <a:r>
              <a:rPr lang="it-IT" sz="2300" dirty="0" err="1">
                <a:solidFill>
                  <a:srgbClr val="FF0000"/>
                </a:solidFill>
              </a:rPr>
              <a:t>dic</a:t>
            </a:r>
            <a:r>
              <a:rPr lang="it-IT" sz="2300" dirty="0">
                <a:solidFill>
                  <a:srgbClr val="FF0000"/>
                </a:solidFill>
              </a:rPr>
              <a:t> 2024 </a:t>
            </a:r>
            <a:r>
              <a:rPr lang="it-IT" sz="2300" dirty="0"/>
              <a:t>Realizzazione delle azioni </a:t>
            </a:r>
            <a:r>
              <a:rPr lang="it-IT" sz="2300" dirty="0">
                <a:solidFill>
                  <a:srgbClr val="FF0000"/>
                </a:solidFill>
              </a:rPr>
              <a:t>– </a:t>
            </a:r>
            <a:r>
              <a:rPr lang="it-IT" sz="2300" b="1" dirty="0">
                <a:solidFill>
                  <a:srgbClr val="FF0000"/>
                </a:solidFill>
              </a:rPr>
              <a:t>monitoraggio e valutazione trimestrale</a:t>
            </a:r>
            <a:endParaRPr lang="it-IT" sz="2300" b="1" i="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6"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434796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44769" y="505419"/>
            <a:ext cx="11136923" cy="4832092"/>
          </a:xfrm>
          <a:prstGeom prst="rect">
            <a:avLst/>
          </a:prstGeom>
          <a:noFill/>
          <a:ln w="9525">
            <a:noFill/>
            <a:miter lim="800000"/>
            <a:headEnd/>
            <a:tailEnd/>
          </a:ln>
        </p:spPr>
        <p:txBody>
          <a:bodyPr wrap="square">
            <a:spAutoFit/>
          </a:bodyPr>
          <a:lstStyle/>
          <a:p>
            <a:pPr algn="ctr"/>
            <a:r>
              <a:rPr lang="it-IT" sz="2800" b="1" dirty="0">
                <a:solidFill>
                  <a:srgbClr val="FF0000"/>
                </a:solidFill>
              </a:rPr>
              <a:t>I finanziamenti PNRR assegnati direttamente alle scuole</a:t>
            </a:r>
          </a:p>
          <a:p>
            <a:pPr algn="ctr"/>
            <a:r>
              <a:rPr lang="it-IT" sz="2000" i="1" dirty="0"/>
              <a:t>DM 170 del 24 giugno 2022 </a:t>
            </a:r>
            <a:r>
              <a:rPr lang="it-IT" sz="2000" dirty="0">
                <a:hlinkClick r:id="rId3"/>
              </a:rPr>
              <a:t>Decreto Ministeriale n. 170 del 24 giugno 2022 - Miur</a:t>
            </a:r>
            <a:endParaRPr lang="it-IT" sz="2000" i="1" dirty="0"/>
          </a:p>
          <a:p>
            <a:pPr algn="ctr"/>
            <a:r>
              <a:rPr lang="it-IT" sz="2000" dirty="0">
                <a:solidFill>
                  <a:srgbClr val="000000"/>
                </a:solidFill>
                <a:latin typeface="Arial" panose="020B0604020202020204" pitchFamily="34" charset="0"/>
              </a:rPr>
              <a:t>Investimento 1.4. “Intervento straordinario finalizzato alla riduzione dei divari territoriali nel I e II ciclo della scuola secondaria e alla lotta alla dispersione scolastica” nell’ambito della Missione 4.</a:t>
            </a:r>
          </a:p>
          <a:p>
            <a:pPr algn="ctr"/>
            <a:r>
              <a:rPr lang="it-IT" sz="2000" b="1" i="1" dirty="0">
                <a:solidFill>
                  <a:srgbClr val="000000"/>
                </a:solidFill>
                <a:latin typeface="Arial" panose="020B0604020202020204" pitchFamily="34" charset="0"/>
              </a:rPr>
              <a:t>Il Decreto Ministeriale</a:t>
            </a:r>
          </a:p>
          <a:p>
            <a:r>
              <a:rPr lang="it-IT" sz="2000" dirty="0"/>
              <a:t>Il DM stabilisce i criteri di riparto per gli interventi di prevenzione e contrasto alla dispersione scolastica.</a:t>
            </a:r>
          </a:p>
          <a:p>
            <a:r>
              <a:rPr lang="it-IT" sz="2000" dirty="0"/>
              <a:t>Le ragioni della scelta di finanziare le 3.198 scuole statali di primo e secondo grado si evincono dalla lettura dei criteri:</a:t>
            </a:r>
          </a:p>
          <a:p>
            <a:pPr marL="342900" indent="-342900">
              <a:buFont typeface="Arial" panose="020B0604020202020204" pitchFamily="34" charset="0"/>
              <a:buChar char="•"/>
            </a:pPr>
            <a:r>
              <a:rPr lang="it-IT" sz="2000" dirty="0"/>
              <a:t>distribuzione dei 500 milioni fra le regioni (viene assicurato il 51,16% alle regioni del Mezzogiorno); </a:t>
            </a:r>
          </a:p>
          <a:p>
            <a:pPr marL="342900" indent="-342900">
              <a:buFont typeface="Arial" panose="020B0604020202020204" pitchFamily="34" charset="0"/>
              <a:buChar char="•"/>
            </a:pPr>
            <a:r>
              <a:rPr lang="it-IT" sz="2000" dirty="0"/>
              <a:t>ripartizione dei fondi fra le scuole selezionate sulla base del tasso di «fragilità degli apprendimenti» c.d. “dispersione implicita” almeno pari o superiore all’8%. </a:t>
            </a:r>
          </a:p>
          <a:p>
            <a:endParaRPr lang="it-IT" sz="2000" dirty="0"/>
          </a:p>
          <a:p>
            <a:r>
              <a:rPr lang="it-IT" sz="2000" dirty="0"/>
              <a:t>Il decreto definisce il tasso di fragilità degli apprendimenti, c.d. “dispersione implicita” come la percentuale di studenti che in entrambe le materie, italiano e matematica, ha conseguito un risultato molto basso, calcolato dall’Invalsi.</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992754458"/>
      </p:ext>
    </p:extLst>
  </p:cSld>
  <p:clrMapOvr>
    <a:masterClrMapping/>
  </p:clrMapOvr>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32221</TotalTime>
  <Words>7545</Words>
  <Application>Microsoft Office PowerPoint</Application>
  <PresentationFormat>Widescreen</PresentationFormat>
  <Paragraphs>379</Paragraphs>
  <Slides>31</Slides>
  <Notes>31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31</vt:i4>
      </vt:variant>
    </vt:vector>
  </HeadingPairs>
  <TitlesOfParts>
    <vt:vector size="39" baseType="lpstr">
      <vt:lpstr>Arial</vt:lpstr>
      <vt:lpstr>Arial MT</vt:lpstr>
      <vt:lpstr>Calibri</vt:lpstr>
      <vt:lpstr>Calibri Light</vt:lpstr>
      <vt:lpstr>Courier New</vt:lpstr>
      <vt:lpstr>Raleway</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gianni</dc:creator>
  <cp:lastModifiedBy>gianni</cp:lastModifiedBy>
  <cp:revision>105</cp:revision>
  <cp:lastPrinted>2022-08-28T15:49:27Z</cp:lastPrinted>
  <dcterms:created xsi:type="dcterms:W3CDTF">2022-08-13T15:00:48Z</dcterms:created>
  <dcterms:modified xsi:type="dcterms:W3CDTF">2022-10-10T16:41:43Z</dcterms:modified>
</cp:coreProperties>
</file>