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51" r:id="rId2"/>
    <p:sldId id="362" r:id="rId3"/>
    <p:sldId id="363" r:id="rId4"/>
    <p:sldId id="364" r:id="rId5"/>
    <p:sldId id="365" r:id="rId6"/>
    <p:sldId id="361" r:id="rId7"/>
    <p:sldId id="366" r:id="rId8"/>
    <p:sldId id="368" r:id="rId9"/>
    <p:sldId id="369" r:id="rId10"/>
    <p:sldId id="370" r:id="rId11"/>
    <p:sldId id="371" r:id="rId12"/>
    <p:sldId id="372" r:id="rId13"/>
    <p:sldId id="373" r:id="rId14"/>
    <p:sldId id="374" r:id="rId15"/>
    <p:sldId id="376" r:id="rId16"/>
    <p:sldId id="360" r:id="rId17"/>
    <p:sldId id="377" r:id="rId18"/>
    <p:sldId id="378" r:id="rId19"/>
    <p:sldId id="379" r:id="rId20"/>
    <p:sldId id="380" r:id="rId21"/>
    <p:sldId id="381" r:id="rId22"/>
    <p:sldId id="382" r:id="rId23"/>
    <p:sldId id="383" r:id="rId24"/>
    <p:sldId id="375" r:id="rId25"/>
    <p:sldId id="384" r:id="rId26"/>
    <p:sldId id="385" r:id="rId2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995" autoAdjust="0"/>
    <p:restoredTop sz="82147" autoAdjust="0"/>
  </p:normalViewPr>
  <p:slideViewPr>
    <p:cSldViewPr snapToGrid="0">
      <p:cViewPr>
        <p:scale>
          <a:sx n="90" d="100"/>
          <a:sy n="90" d="100"/>
        </p:scale>
        <p:origin x="821"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2452C-8C78-418F-8014-5834F193F420}" type="datetimeFigureOut">
              <a:rPr lang="it-IT" smtClean="0"/>
              <a:pPr/>
              <a:t>12/10/2022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98972-5691-4446-A2CD-C65C7C61C903}" type="slidenum">
              <a:rPr lang="it-IT" smtClean="0"/>
              <a:pPr/>
              <a:t>‹N›</a:t>
            </a:fld>
            <a:endParaRPr lang="it-IT"/>
          </a:p>
        </p:txBody>
      </p:sp>
    </p:spTree>
    <p:extLst>
      <p:ext uri="{BB962C8B-B14F-4D97-AF65-F5344CB8AC3E}">
        <p14:creationId xmlns:p14="http://schemas.microsoft.com/office/powerpoint/2010/main" val="2993955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normattiva.it/uri-res/N2Ls?urn:nir:stato:legge:1990;241~art24-com1" TargetMode="External"/><Relationship Id="rId2" Type="http://schemas.openxmlformats.org/officeDocument/2006/relationships/slide" Target="../slides/slide22.xml"/><Relationship Id="rId1" Type="http://schemas.openxmlformats.org/officeDocument/2006/relationships/notesMaster" Target="../notesMasters/notesMaster1.xml"/><Relationship Id="rId5" Type="http://schemas.openxmlformats.org/officeDocument/2006/relationships/hyperlink" Target="https://www.anticorruzione.it/portal/rest/jcr/repository/collaboration/Digital%20Assets/anacdocs/Attivita/Atti/determinazioni/2016/1309/del.1309.2016.det.LNfoia.pdf" TargetMode="External"/><Relationship Id="rId4" Type="http://schemas.openxmlformats.org/officeDocument/2006/relationships/hyperlink" Target="https://www.normattiva.it/uri-res/N2Ls?urn:nir:stato:decreto.legislativo:1997-08-28;281~art8"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2485158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10</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3765599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11</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846799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12</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3294570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13</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3886244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14</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2288789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15</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3027811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16</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24868677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17</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848225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18</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14280519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19</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1371527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3731051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20</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3969549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21</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39207763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22</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Art. 5-bis Dlgs 33 2013 (Esclusioni e limiti all'accesso civico).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1. L'accesso civico di cui all'articolo 5, comma 2, è rifiutato se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il diniego è necessario per evitare  un  pregiudizio  concreto  alla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tutela di uno degli interessi pubblici inerenti 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a) la sicurezza pubblica e l'ordine pubblico;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b) la sicurezza nazionale;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c) la difesa e le questioni militari;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d) le relazioni internazionali;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e) la politica e la stabilità  finanziaria  ed  economica  dello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Stato;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f) la conduzione di indagini sui reati e il loro perseguimento;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g) il regolare svolgimento di attività ispettive.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2. L'accesso di cui all'articolo 5, comma 2, è altresì  rifiutato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se il diniego è necessario per evitare un pregiudizio concreto  alla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tutela di uno dei seguenti interessi privati: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a) la protezione  dei  dati  personali,  in  conformità  con  la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disciplina legislativa in materia;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b) la libertà e la segretezza della corrispondenza;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c) gli interessi economici e commerciali di una persona fisica  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giuridica, ivi  compresi  la  proprietà  intellettuale,  il  diritto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d'autore e i segreti commerciali.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((2-bis. Al fine di semplificare le procedure in materia di accesso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alle informazioni sugli alimenti, il  Ministero  della  salute  rende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disponibili, ogni sei mesi, tramite pubblicazione  nel  proprio  sito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internet, in una distinta partizione della  sezione  'Amministrazione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trasparente, tutti i dati aggiornati raccolti  e  comunque  detenuti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relativi ad alimenti, mangimi e animali  vivi  destinati  al  consumo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umano provenienti dai Paesi  dell'Unione  europea  </a:t>
            </a:r>
            <a:r>
              <a:rPr lang="it-IT" sz="1800" b="1" i="1" dirty="0" err="1">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nonchè</a:t>
            </a: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da  Paesi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terzi, anche con riguardo  ai  dati  identificativi  degli  operatori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economici che abbiano effettuato le operazioni  di  entrata,  uscita,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transito  e  deposito  dei  suddetti  prodotti.  All'attuazione   del</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presente articolo il Ministero della salute provvede con  le  risorse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umane, strumentali e finanziarie disponibili a legislazione vigente 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i="1"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senza nuovi o maggiori oneri per la finanza pubblica))</a:t>
            </a: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3. Il diritto di cui all'articolo 5, comma 2, è escluso  nei  casi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di segreto di Stato e negli  altri  casi  di  divieti  di  accesso  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divulgazione previsti  dalla  legge,  ivi  compresi  i  casi  in  cui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l'accesso è subordinato dalla  disciplina  vigente  al  rispetto  di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specifiche condizioni, modalità o  limiti,  inclusi  quelli  di  cui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all'</a:t>
            </a:r>
            <a:r>
              <a:rPr lang="it-IT" sz="1800" dirty="0">
                <a:solidFill>
                  <a:srgbClr val="0066CC"/>
                </a:solidFill>
                <a:effectLst/>
                <a:latin typeface="Courier New" panose="02070309020205020404" pitchFamily="49" charset="0"/>
                <a:ea typeface="Times New Roman" panose="02020603050405020304" pitchFamily="18" charset="0"/>
                <a:cs typeface="Times New Roman" panose="02020603050405020304" pitchFamily="18" charset="0"/>
                <a:hlinkClick r:id="rId3"/>
              </a:rPr>
              <a:t>articolo 24, comma 1, della legge n. 241 del 1990</a:t>
            </a: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4. Restano fermi  gli  obblighi  di  pubblicazione  previsti  dalla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normativa vigente. Se i limiti di cui  ai  commi  1  e  2  riguardano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soltanto alcuni dati o alcune parti  del  documento  richiesto,  deve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essere consentito l'accesso agli altri dati o alle altre parti.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5. I limiti di cui ai commi 1 e 2 si applicano  unicamente  per  il</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periodo nel quale la protezione è  giustificata  in  relazione  alla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natura del dato. L'accesso civico non può essere negato ove, per  la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tutela degli interessi di cui ai commi 1 e 2,  sia  sufficiente  fare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ricorso al potere di differimento.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6.  Ai  fini  della  definizione  delle  esclusioni  e  dei  limiti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all'accesso civico di cui al presente articolo, l'Autorità nazionale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anticorruzione, d'intesa con il Garante per la  protezione  dei  dati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personali e sentita la Conferenza unificata di cui all'</a:t>
            </a:r>
            <a:r>
              <a:rPr lang="it-IT" sz="1800" dirty="0">
                <a:solidFill>
                  <a:srgbClr val="004080"/>
                </a:solidFill>
                <a:effectLst/>
                <a:latin typeface="Courier New" panose="02070309020205020404" pitchFamily="49" charset="0"/>
                <a:ea typeface="Times New Roman" panose="02020603050405020304" pitchFamily="18" charset="0"/>
                <a:cs typeface="Times New Roman" panose="02020603050405020304" pitchFamily="18" charset="0"/>
                <a:hlinkClick r:id="rId4"/>
              </a:rPr>
              <a:t>articolo 8 del</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b="1" u="sng" dirty="0">
                <a:solidFill>
                  <a:srgbClr val="370AED"/>
                </a:solidFill>
                <a:effectLst/>
                <a:latin typeface="Courier New" panose="02070309020205020404" pitchFamily="49" charset="0"/>
                <a:ea typeface="Times New Roman" panose="02020603050405020304" pitchFamily="18" charset="0"/>
                <a:cs typeface="Times New Roman" panose="02020603050405020304" pitchFamily="18" charset="0"/>
                <a:hlinkClick r:id="rId4"/>
              </a:rPr>
              <a:t>decreto</a:t>
            </a:r>
            <a:r>
              <a:rPr lang="it-IT" sz="1800" b="0" u="sng" dirty="0">
                <a:solidFill>
                  <a:srgbClr val="004080"/>
                </a:solidFill>
                <a:effectLst/>
                <a:latin typeface="Courier New" panose="02070309020205020404" pitchFamily="49" charset="0"/>
                <a:ea typeface="Times New Roman" panose="02020603050405020304" pitchFamily="18" charset="0"/>
                <a:cs typeface="Times New Roman" panose="02020603050405020304" pitchFamily="18" charset="0"/>
                <a:hlinkClick r:id="rId4"/>
              </a:rPr>
              <a:t> </a:t>
            </a:r>
            <a:r>
              <a:rPr lang="it-IT" sz="1800" b="1" u="sng" dirty="0">
                <a:solidFill>
                  <a:srgbClr val="370AED"/>
                </a:solidFill>
                <a:effectLst/>
                <a:latin typeface="Courier New" panose="02070309020205020404" pitchFamily="49" charset="0"/>
                <a:ea typeface="Times New Roman" panose="02020603050405020304" pitchFamily="18" charset="0"/>
                <a:cs typeface="Times New Roman" panose="02020603050405020304" pitchFamily="18" charset="0"/>
                <a:hlinkClick r:id="rId4"/>
              </a:rPr>
              <a:t>legislativo</a:t>
            </a:r>
            <a:r>
              <a:rPr lang="it-IT" sz="1800" b="0" u="sng" dirty="0">
                <a:solidFill>
                  <a:srgbClr val="004080"/>
                </a:solidFill>
                <a:effectLst/>
                <a:latin typeface="Courier New" panose="02070309020205020404" pitchFamily="49" charset="0"/>
                <a:ea typeface="Times New Roman" panose="02020603050405020304" pitchFamily="18" charset="0"/>
                <a:cs typeface="Times New Roman" panose="02020603050405020304" pitchFamily="18" charset="0"/>
                <a:hlinkClick r:id="rId4"/>
              </a:rPr>
              <a:t> 28  agosto  1997,  n.  281</a:t>
            </a: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  adotta  linee  guida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Times New Roman" panose="02020603050405020304" pitchFamily="18" charset="0"/>
                <a:cs typeface="Times New Roman" panose="02020603050405020304" pitchFamily="18" charset="0"/>
              </a:rPr>
              <a:t>recanti indicazioni operative.</a:t>
            </a:r>
          </a:p>
          <a:p>
            <a:pPr>
              <a:lnSpc>
                <a:spcPct val="10700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1800" dirty="0">
                <a:solidFill>
                  <a:srgbClr val="19191A"/>
                </a:solidFill>
                <a:effectLst/>
                <a:latin typeface="Courier New" panose="02070309020205020404" pitchFamily="49" charset="0"/>
                <a:ea typeface="Calibri" panose="020F0502020204030204" pitchFamily="34" charset="0"/>
                <a:cs typeface="Times New Roman" panose="02020603050405020304" pitchFamily="18" charset="0"/>
              </a:rPr>
              <a:t>VEDERE : </a:t>
            </a:r>
            <a:r>
              <a:rPr lang="it-IT" sz="2800" dirty="0">
                <a:hlinkClick r:id="rId5"/>
              </a:rPr>
              <a:t>del.1309.2016.det.LNfoia.pdf (anticorruzione.it)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eaLnBrk="1" hangingPunct="1"/>
            <a:endParaRPr lang="it-IT" altLang="it-IT" dirty="0"/>
          </a:p>
        </p:txBody>
      </p:sp>
    </p:spTree>
    <p:extLst>
      <p:ext uri="{BB962C8B-B14F-4D97-AF65-F5344CB8AC3E}">
        <p14:creationId xmlns:p14="http://schemas.microsoft.com/office/powerpoint/2010/main" val="22335754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23</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dirty="0"/>
          </a:p>
        </p:txBody>
      </p:sp>
    </p:spTree>
    <p:extLst>
      <p:ext uri="{BB962C8B-B14F-4D97-AF65-F5344CB8AC3E}">
        <p14:creationId xmlns:p14="http://schemas.microsoft.com/office/powerpoint/2010/main" val="15105843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24</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31430849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25</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13619339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26</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eaLnBrk="1" hangingPunct="1"/>
            <a:endParaRPr lang="it-IT" altLang="it-IT"/>
          </a:p>
        </p:txBody>
      </p:sp>
    </p:spTree>
    <p:extLst>
      <p:ext uri="{BB962C8B-B14F-4D97-AF65-F5344CB8AC3E}">
        <p14:creationId xmlns:p14="http://schemas.microsoft.com/office/powerpoint/2010/main" val="1788054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3</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2696364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4</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4079127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5</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464255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6</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1372774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7</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l"/>
            <a:r>
              <a:rPr lang="it-IT" sz="1400" i="1" dirty="0"/>
              <a:t>L’articolo 6 stabilisce che </a:t>
            </a:r>
            <a:r>
              <a:rPr lang="it-IT" sz="2000" dirty="0"/>
              <a:t>Gli enti del Terzo settore possono esercitare attività diverse da quelle di cui all'articolo 5, a condizione che l'atto costitutivo o lo statuto lo consentano e siano secondarie e strumentali rispetto alle attività di interesse generale, secondo criteri e limiti definiti con decreto del Ministro del lavoro e delle politiche sociali, di concerto con il Ministro dell'economia e delle finanze, da adottarsi ai sensi dell'articolo 17, comma 3, della legge 23 agosto 1988, n. 400, sentita la Cabina di regia di cui all'articolo 97, tenendo conto dell'insieme delle risorse, anche volontarie e gratuite, impiegate in tali attività in rapporto all'insieme delle risorse, anche volontarie e gratuite, impiegate nelle attività di interesse generale.</a:t>
            </a:r>
            <a:endParaRPr lang="it-IT" sz="1400" i="1" dirty="0"/>
          </a:p>
        </p:txBody>
      </p:sp>
    </p:spTree>
    <p:extLst>
      <p:ext uri="{BB962C8B-B14F-4D97-AF65-F5344CB8AC3E}">
        <p14:creationId xmlns:p14="http://schemas.microsoft.com/office/powerpoint/2010/main" val="4054537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8</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1010600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2940A3-768C-4B1D-AB1F-C23A7188CEE4}" type="slidenum">
              <a:rPr lang="it-IT" altLang="it-IT" smtClean="0">
                <a:latin typeface="Arial" charset="0"/>
                <a:cs typeface="Arial" charset="0"/>
              </a:rPr>
              <a:pPr/>
              <a:t>9</a:t>
            </a:fld>
            <a:endParaRPr lang="it-IT" altLang="it-IT">
              <a:latin typeface="Arial" charset="0"/>
              <a:cs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noFill/>
          <a:ln/>
        </p:spPr>
        <p:txBody>
          <a:bodyPr/>
          <a:lstStyle/>
          <a:p>
            <a:pPr algn="ctr"/>
            <a:endParaRPr lang="it-IT" sz="1400" i="1" dirty="0"/>
          </a:p>
        </p:txBody>
      </p:sp>
    </p:spTree>
    <p:extLst>
      <p:ext uri="{BB962C8B-B14F-4D97-AF65-F5344CB8AC3E}">
        <p14:creationId xmlns:p14="http://schemas.microsoft.com/office/powerpoint/2010/main" val="1273785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98037B-76ED-F83C-2925-65373A29569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EFC673B-49B2-6381-F162-A24F4B147A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EFD0FCA-D798-4824-2EEF-434B5321EA38}"/>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5" name="Segnaposto piè di pagina 4">
            <a:extLst>
              <a:ext uri="{FF2B5EF4-FFF2-40B4-BE49-F238E27FC236}">
                <a16:creationId xmlns:a16="http://schemas.microsoft.com/office/drawing/2014/main" id="{F2089CBC-366E-91BE-409E-4B6708CB990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5FACBD-5F94-D5C3-BB84-254E0C2E4F7C}"/>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375962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E1CEAB-8A3D-42D6-F919-BCABA305AD1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8353F1A-3B7D-0CB3-CD92-B7ABADE1B97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DB2A1BD-7B28-9CAF-BCF0-C4C328AA361A}"/>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5" name="Segnaposto piè di pagina 4">
            <a:extLst>
              <a:ext uri="{FF2B5EF4-FFF2-40B4-BE49-F238E27FC236}">
                <a16:creationId xmlns:a16="http://schemas.microsoft.com/office/drawing/2014/main" id="{B34D3C90-F35C-417F-3F4E-BC7E35A1B0B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4791D17-DCD3-9B1F-8A82-D2545402DC31}"/>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89597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2AA0B2D-A9A1-DBBD-BB8D-AC256BDB4F4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DEC029C-E59C-E3E9-BC1B-7AE49491C8D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A0F3764-DF4E-9CCF-8377-D4251CC60E2E}"/>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5" name="Segnaposto piè di pagina 4">
            <a:extLst>
              <a:ext uri="{FF2B5EF4-FFF2-40B4-BE49-F238E27FC236}">
                <a16:creationId xmlns:a16="http://schemas.microsoft.com/office/drawing/2014/main" id="{644C98AE-4553-80DA-3298-838E08CB62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0E6977E-C6F4-88B7-4919-554272EA1B33}"/>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122863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99EEA6-948A-1F99-2879-0315A7E2F39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FF87D75-0A11-412A-F9E9-E8C824CF40C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74F0EA8-B67F-A2A8-4859-F4ED66697397}"/>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5" name="Segnaposto piè di pagina 4">
            <a:extLst>
              <a:ext uri="{FF2B5EF4-FFF2-40B4-BE49-F238E27FC236}">
                <a16:creationId xmlns:a16="http://schemas.microsoft.com/office/drawing/2014/main" id="{10FFFECD-F9F5-EF15-F422-775EF9BF0B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4C21A6-FC27-D0BE-DD88-9256F8BE23B9}"/>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283780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F26C0E-5482-A038-A0B2-10933A04996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7B27135-B531-4459-F7A9-5CC5933FEF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E68A148-5839-DDE4-0241-E8DD07511ED6}"/>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5" name="Segnaposto piè di pagina 4">
            <a:extLst>
              <a:ext uri="{FF2B5EF4-FFF2-40B4-BE49-F238E27FC236}">
                <a16:creationId xmlns:a16="http://schemas.microsoft.com/office/drawing/2014/main" id="{D9826808-47C3-70C0-9926-52A856F6D11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BD855E5-47C6-4B75-7915-D8F06EE16558}"/>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1470905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E64BBC-AC0C-29B8-AEF7-5B8C012F674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E562234-EA58-CFCE-F8BF-B51AB1ADCE6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5BE916A-90E1-BDCA-E95E-4348708C4F0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7A695D0-C33A-7CA3-F421-BFD337F1FB16}"/>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6" name="Segnaposto piè di pagina 5">
            <a:extLst>
              <a:ext uri="{FF2B5EF4-FFF2-40B4-BE49-F238E27FC236}">
                <a16:creationId xmlns:a16="http://schemas.microsoft.com/office/drawing/2014/main" id="{6139A569-B5E9-BC33-A192-C08130151D9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0520DAD-ABA2-C6E4-783D-07D38E1A553B}"/>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1390570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3B320C-2C57-3BB4-0788-D78633A67D3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1EE14F4-E54B-5519-2E1F-377D334BBA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4B9B36B-14DA-CA6B-DA8B-AFFE81243DC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AC692A8-D1FB-5E43-6B3B-EC89938F10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18B0F-F843-22F2-299C-1E2341F5A2B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22D3889-3852-8235-74BA-3B9B14C63A84}"/>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8" name="Segnaposto piè di pagina 7">
            <a:extLst>
              <a:ext uri="{FF2B5EF4-FFF2-40B4-BE49-F238E27FC236}">
                <a16:creationId xmlns:a16="http://schemas.microsoft.com/office/drawing/2014/main" id="{6114C560-A333-7F52-2817-074872C8D95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CEEDD11-F338-D20E-E784-E2202AD101CC}"/>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3661504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C4052A-CAA6-1F74-5561-A0434DE3B45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ED00D43-AE4B-F49D-AA26-EA4A57E28AF6}"/>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4" name="Segnaposto piè di pagina 3">
            <a:extLst>
              <a:ext uri="{FF2B5EF4-FFF2-40B4-BE49-F238E27FC236}">
                <a16:creationId xmlns:a16="http://schemas.microsoft.com/office/drawing/2014/main" id="{157B3249-E764-8B1E-695D-A48DC476E0F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A085116-86F2-94B9-A108-4A8C20E21F0F}"/>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1891220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73C4DBE-918D-E498-E213-AD74224F5EFA}"/>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3" name="Segnaposto piè di pagina 2">
            <a:extLst>
              <a:ext uri="{FF2B5EF4-FFF2-40B4-BE49-F238E27FC236}">
                <a16:creationId xmlns:a16="http://schemas.microsoft.com/office/drawing/2014/main" id="{FC6D099C-2B80-9267-F574-CA9FAD3B3B2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153C365-9AD2-C1FA-D11F-F5099A8563CF}"/>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2999341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6AFF41-0E5A-8372-CEB6-4DC4EC455F7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0A1BE44-A576-04C7-49FF-437BEF6075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B4B13CA9-F26A-5B34-1A03-2003B6A637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12B91E5-3384-1544-2128-45729EF96721}"/>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6" name="Segnaposto piè di pagina 5">
            <a:extLst>
              <a:ext uri="{FF2B5EF4-FFF2-40B4-BE49-F238E27FC236}">
                <a16:creationId xmlns:a16="http://schemas.microsoft.com/office/drawing/2014/main" id="{D2D1B4C0-F17D-309F-AD32-F19C5A7F6AC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3A2F407-1595-8BBF-1B25-8DFD8A824B01}"/>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1874439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241DC8-C571-FC0D-9E54-385D4327763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97DCBC7-D200-95CD-61E2-4D4F69BD5D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BFC13C8-B699-4D50-50BA-6EB8FD206A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14D694F-BF26-0E83-AB70-57E857601104}"/>
              </a:ext>
            </a:extLst>
          </p:cNvPr>
          <p:cNvSpPr>
            <a:spLocks noGrp="1"/>
          </p:cNvSpPr>
          <p:nvPr>
            <p:ph type="dt" sz="half" idx="10"/>
          </p:nvPr>
        </p:nvSpPr>
        <p:spPr/>
        <p:txBody>
          <a:bodyPr/>
          <a:lstStyle/>
          <a:p>
            <a:fld id="{D1E3AA11-C1B7-4D95-B111-1CFCCC3874EB}" type="datetimeFigureOut">
              <a:rPr lang="it-IT" smtClean="0"/>
              <a:pPr/>
              <a:t>12/10/2022</a:t>
            </a:fld>
            <a:endParaRPr lang="it-IT"/>
          </a:p>
        </p:txBody>
      </p:sp>
      <p:sp>
        <p:nvSpPr>
          <p:cNvPr id="6" name="Segnaposto piè di pagina 5">
            <a:extLst>
              <a:ext uri="{FF2B5EF4-FFF2-40B4-BE49-F238E27FC236}">
                <a16:creationId xmlns:a16="http://schemas.microsoft.com/office/drawing/2014/main" id="{50BDA60F-8D1A-B092-17CB-368555FF403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163AC56-1C3C-4732-DDB1-48A18C080D82}"/>
              </a:ext>
            </a:extLst>
          </p:cNvPr>
          <p:cNvSpPr>
            <a:spLocks noGrp="1"/>
          </p:cNvSpPr>
          <p:nvPr>
            <p:ph type="sldNum" sz="quarter" idx="12"/>
          </p:nvPr>
        </p:nvSpPr>
        <p:spPr/>
        <p:txBody>
          <a:bodyPr/>
          <a:lstStyle/>
          <a:p>
            <a:fld id="{29EDDAB3-A383-478C-BE83-B66834E2F3B5}" type="slidenum">
              <a:rPr lang="it-IT" smtClean="0"/>
              <a:pPr/>
              <a:t>‹N›</a:t>
            </a:fld>
            <a:endParaRPr lang="it-IT"/>
          </a:p>
        </p:txBody>
      </p:sp>
    </p:spTree>
    <p:extLst>
      <p:ext uri="{BB962C8B-B14F-4D97-AF65-F5344CB8AC3E}">
        <p14:creationId xmlns:p14="http://schemas.microsoft.com/office/powerpoint/2010/main" val="225757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50B0887-77EA-1254-0099-5AD44620B1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9B888E2-94FB-FDD4-4E9F-5099D191F6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8301ACB-0EE7-CCE4-CC92-A265E0F428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3AA11-C1B7-4D95-B111-1CFCCC3874EB}" type="datetimeFigureOut">
              <a:rPr lang="it-IT" smtClean="0"/>
              <a:pPr/>
              <a:t>12/10/2022</a:t>
            </a:fld>
            <a:endParaRPr lang="it-IT"/>
          </a:p>
        </p:txBody>
      </p:sp>
      <p:sp>
        <p:nvSpPr>
          <p:cNvPr id="5" name="Segnaposto piè di pagina 4">
            <a:extLst>
              <a:ext uri="{FF2B5EF4-FFF2-40B4-BE49-F238E27FC236}">
                <a16:creationId xmlns:a16="http://schemas.microsoft.com/office/drawing/2014/main" id="{0E29E6ED-136C-38C5-9D75-12A5E312D2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93411A3-D5E3-762A-9FD1-AC59DF041C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EDDAB3-A383-478C-BE83-B66834E2F3B5}" type="slidenum">
              <a:rPr lang="it-IT" smtClean="0"/>
              <a:pPr/>
              <a:t>‹N›</a:t>
            </a:fld>
            <a:endParaRPr lang="it-IT"/>
          </a:p>
        </p:txBody>
      </p:sp>
    </p:spTree>
    <p:extLst>
      <p:ext uri="{BB962C8B-B14F-4D97-AF65-F5344CB8AC3E}">
        <p14:creationId xmlns:p14="http://schemas.microsoft.com/office/powerpoint/2010/main" val="364673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servizi.lavoro.gov.it/runts/it-it/Lista-enti"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servizi.lavoro.gov.it/runts/it-it/Lista-enti"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servizi.lavoro.gov.it/runts/it-it/Lista-enti"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servizi.lavoro.gov.it/runts/it-it/Lista-enti"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servizi.lavoro.gov.it/runts/it-it/Lista-enti"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normattiva.it/uri-res/N2Ls?urn:nir:stato:decreto.legislativo:2017-07-03;11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servizi.lavoro.gov.it/runts/it-it/Lista-enti"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servizi.lavoro.gov.it/runts/it-it/Lista-enti"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hyperlink" Target="https://www.lavoro.gov.it/documenti-e-norme/normative/Documents/2021/DM-72-del-31032021.pdf"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hyperlink" Target="https://www.cantiereterzosettore.it/la-co-progettazione/"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image" Target="../media/image1.png"/><Relationship Id="rId5" Type="http://schemas.openxmlformats.org/officeDocument/2006/relationships/hyperlink" Target="http://www.vita.it/it/article/2022/09/15/appello-al-governo-non-disperdiamo-i-fondi-contro-la-dispersione-scola/164035/" TargetMode="External"/><Relationship Id="rId4" Type="http://schemas.openxmlformats.org/officeDocument/2006/relationships/hyperlink" Target="https://www.cantiereterzosettore.it/due-principi-di-pari-legittimita-la-collaborazione-e-la-competizione/"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ervizi.lavoro.gov.it/runts/it-it/Scopri-il-RUNTS"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servizi.lavoro.gov.it/runts/it-it/Lista-enti"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www.lavoro.gov.it/documenti-e-norme/normative/Documents/2021/DM-72-del-3103202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727627" y="605504"/>
            <a:ext cx="10724567" cy="5570756"/>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2800" b="1" dirty="0">
              <a:solidFill>
                <a:srgbClr val="FF0000"/>
              </a:solidFill>
            </a:endParaRPr>
          </a:p>
          <a:p>
            <a:pPr algn="ctr"/>
            <a:r>
              <a:rPr lang="it-IT" sz="3600" b="1" dirty="0"/>
              <a:t>Cosa è il Terzo Settore</a:t>
            </a:r>
          </a:p>
          <a:p>
            <a:pPr algn="ctr"/>
            <a:r>
              <a:rPr lang="it-IT" sz="2800" b="1" dirty="0">
                <a:solidFill>
                  <a:srgbClr val="FF0000"/>
                </a:solidFill>
              </a:rPr>
              <a:t>La fonte giuridica di riferimento </a:t>
            </a:r>
          </a:p>
          <a:p>
            <a:pPr algn="ctr"/>
            <a:r>
              <a:rPr lang="it-IT" sz="2800" b="1" dirty="0">
                <a:solidFill>
                  <a:srgbClr val="FF0000"/>
                </a:solidFill>
              </a:rPr>
              <a:t>Le finalità del Terzo Settore</a:t>
            </a:r>
          </a:p>
          <a:p>
            <a:pPr algn="ctr"/>
            <a:r>
              <a:rPr lang="it-IT" sz="2800" b="1" dirty="0">
                <a:solidFill>
                  <a:srgbClr val="FF0000"/>
                </a:solidFill>
              </a:rPr>
              <a:t>I soggetti del Terzo Settore </a:t>
            </a:r>
          </a:p>
          <a:p>
            <a:pPr algn="ctr"/>
            <a:r>
              <a:rPr lang="it-IT" sz="2800" b="1" dirty="0">
                <a:solidFill>
                  <a:srgbClr val="FF0000"/>
                </a:solidFill>
              </a:rPr>
              <a:t>I rapporti degli Enti del Terzo Settore con la Pubblica Amministrazione</a:t>
            </a:r>
          </a:p>
          <a:p>
            <a:pPr algn="ctr"/>
            <a:r>
              <a:rPr lang="it-IT" sz="3600" b="1" dirty="0"/>
              <a:t>I punti di attenzione nella gestione dei fondi del PNRR</a:t>
            </a:r>
          </a:p>
          <a:p>
            <a:pPr algn="ctr"/>
            <a:r>
              <a:rPr lang="it-IT" sz="2800" b="1" dirty="0">
                <a:solidFill>
                  <a:srgbClr val="FF0000"/>
                </a:solidFill>
              </a:rPr>
              <a:t>La programmazione e la progettazione delle attività delle scuole</a:t>
            </a:r>
          </a:p>
          <a:p>
            <a:pPr algn="ctr"/>
            <a:r>
              <a:rPr lang="it-IT" sz="2800" b="1" dirty="0">
                <a:solidFill>
                  <a:srgbClr val="FF0000"/>
                </a:solidFill>
              </a:rPr>
              <a:t>Il coinvolgimento del Terzo Settore e la co-programmazione e la co-progettazione</a:t>
            </a:r>
          </a:p>
          <a:p>
            <a:pPr algn="ctr"/>
            <a:endParaRPr lang="it-IT" sz="2800" b="1" dirty="0">
              <a:solidFill>
                <a:srgbClr val="FF0000"/>
              </a:solidFill>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pic>
        <p:nvPicPr>
          <p:cNvPr id="4" name="Picture 4">
            <a:extLst>
              <a:ext uri="{FF2B5EF4-FFF2-40B4-BE49-F238E27FC236}">
                <a16:creationId xmlns:a16="http://schemas.microsoft.com/office/drawing/2014/main" id="{6A82AA11-C48E-0B64-B1BA-19B899B03F06}"/>
              </a:ext>
            </a:extLst>
          </p:cNvPr>
          <p:cNvPicPr>
            <a:picLocks noChangeAspect="1" noChangeArrowheads="1"/>
          </p:cNvPicPr>
          <p:nvPr/>
        </p:nvPicPr>
        <p:blipFill>
          <a:blip r:embed="rId3" cstate="print"/>
          <a:srcRect/>
          <a:stretch>
            <a:fillRect/>
          </a:stretch>
        </p:blipFill>
        <p:spPr bwMode="auto">
          <a:xfrm>
            <a:off x="10751334" y="184665"/>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6956152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91175" y="401317"/>
            <a:ext cx="10724567" cy="5078313"/>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400" b="1" dirty="0">
              <a:solidFill>
                <a:srgbClr val="FF0000"/>
              </a:solidFill>
            </a:endParaRPr>
          </a:p>
          <a:p>
            <a:pPr algn="ctr"/>
            <a:r>
              <a:rPr lang="it-IT" sz="3200" b="1" dirty="0"/>
              <a:t>I rapporti degli Enti con la Pubblica Amministrazione </a:t>
            </a:r>
            <a:endParaRPr lang="it-IT" sz="3600" b="1" dirty="0"/>
          </a:p>
          <a:p>
            <a:pPr algn="ctr"/>
            <a:endParaRPr lang="it-IT" sz="1600" dirty="0"/>
          </a:p>
          <a:p>
            <a:pPr algn="ctr"/>
            <a:r>
              <a:rPr lang="it-IT" sz="2400" dirty="0">
                <a:solidFill>
                  <a:schemeClr val="tx2"/>
                </a:solidFill>
              </a:rPr>
              <a:t>I rapporti sono regolati dall’art.55 del CTS che tratta del coinvolgimento degli ETS da parte delle PA.</a:t>
            </a:r>
          </a:p>
          <a:p>
            <a:pPr algn="ctr"/>
            <a:r>
              <a:rPr lang="it-IT" sz="2400" dirty="0"/>
              <a:t>L'individuazione degli ETS con cui attivare il partenariato avviene </a:t>
            </a:r>
            <a:r>
              <a:rPr lang="it-IT" sz="2400" b="1" dirty="0"/>
              <a:t>anche</a:t>
            </a:r>
            <a:r>
              <a:rPr lang="it-IT" sz="2400" dirty="0"/>
              <a:t> mediante forme di </a:t>
            </a:r>
            <a:r>
              <a:rPr lang="it-IT" sz="2400" b="1" u="sng" dirty="0"/>
              <a:t>accreditamento</a:t>
            </a:r>
            <a:r>
              <a:rPr lang="it-IT" sz="2400" dirty="0"/>
              <a:t> nel rispetto dei principi di trasparenza, imparzialità partecipazione e parità di trattamento, previa definizione, da parte della pubblica amministrazione procedente:</a:t>
            </a:r>
          </a:p>
          <a:p>
            <a:pPr marL="342900" indent="-342900" algn="ctr">
              <a:buFont typeface="Arial" panose="020B0604020202020204" pitchFamily="34" charset="0"/>
              <a:buChar char="•"/>
            </a:pPr>
            <a:r>
              <a:rPr lang="it-IT" sz="2400" dirty="0"/>
              <a:t> degli obiettivi generali e specifici dell'intervento</a:t>
            </a:r>
          </a:p>
          <a:p>
            <a:pPr marL="342900" indent="-342900" algn="ctr">
              <a:buFont typeface="Arial" panose="020B0604020202020204" pitchFamily="34" charset="0"/>
              <a:buChar char="•"/>
            </a:pPr>
            <a:r>
              <a:rPr lang="it-IT" sz="2400" dirty="0"/>
              <a:t>della durata dell’intervento</a:t>
            </a:r>
          </a:p>
          <a:p>
            <a:pPr marL="342900" indent="-342900" algn="ctr">
              <a:buFont typeface="Arial" panose="020B0604020202020204" pitchFamily="34" charset="0"/>
              <a:buChar char="•"/>
            </a:pPr>
            <a:r>
              <a:rPr lang="it-IT" sz="2400" dirty="0"/>
              <a:t>delle caratteristiche essenziali dell’intervento</a:t>
            </a:r>
          </a:p>
          <a:p>
            <a:pPr marL="342900" indent="-342900" algn="ctr">
              <a:buFont typeface="Arial" panose="020B0604020202020204" pitchFamily="34" charset="0"/>
              <a:buChar char="•"/>
            </a:pPr>
            <a:r>
              <a:rPr lang="it-IT" sz="2400" dirty="0"/>
              <a:t>dei criteri e delle modalità per l'individuazione degli enti partner</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5" name="CasellaDiTesto 4">
            <a:extLst>
              <a:ext uri="{FF2B5EF4-FFF2-40B4-BE49-F238E27FC236}">
                <a16:creationId xmlns:a16="http://schemas.microsoft.com/office/drawing/2014/main" id="{1C3178EE-5088-FF4E-3083-7DE659308608}"/>
              </a:ext>
            </a:extLst>
          </p:cNvPr>
          <p:cNvSpPr txBox="1"/>
          <p:nvPr/>
        </p:nvSpPr>
        <p:spPr>
          <a:xfrm>
            <a:off x="10670338" y="4165360"/>
            <a:ext cx="950608" cy="369332"/>
          </a:xfrm>
          <a:prstGeom prst="rect">
            <a:avLst/>
          </a:prstGeom>
          <a:noFill/>
        </p:spPr>
        <p:txBody>
          <a:bodyPr wrap="square" rtlCol="0">
            <a:spAutoFit/>
          </a:bodyPr>
          <a:lstStyle/>
          <a:p>
            <a:r>
              <a:rPr lang="it-IT" dirty="0"/>
              <a:t>Art.55)</a:t>
            </a:r>
          </a:p>
        </p:txBody>
      </p:sp>
    </p:spTree>
    <p:extLst>
      <p:ext uri="{BB962C8B-B14F-4D97-AF65-F5344CB8AC3E}">
        <p14:creationId xmlns:p14="http://schemas.microsoft.com/office/powerpoint/2010/main" val="3108346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733716" y="818567"/>
            <a:ext cx="10724567" cy="4339650"/>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400" b="1" dirty="0">
              <a:solidFill>
                <a:srgbClr val="FF0000"/>
              </a:solidFill>
            </a:endParaRPr>
          </a:p>
          <a:p>
            <a:pPr algn="ctr"/>
            <a:r>
              <a:rPr lang="it-IT" sz="3200" b="1" dirty="0"/>
              <a:t>I rapporti degli Enti con la Pubblica Amministrazione </a:t>
            </a:r>
            <a:endParaRPr lang="it-IT" sz="3600" b="1" dirty="0"/>
          </a:p>
          <a:p>
            <a:pPr algn="ctr"/>
            <a:endParaRPr lang="it-IT" sz="1600" dirty="0"/>
          </a:p>
          <a:p>
            <a:pPr algn="ctr"/>
            <a:r>
              <a:rPr lang="it-IT" sz="2400" dirty="0">
                <a:solidFill>
                  <a:schemeClr val="tx2"/>
                </a:solidFill>
              </a:rPr>
              <a:t>Ai sensi dall’art.56 del CTS che tratta delle convenzioni</a:t>
            </a:r>
          </a:p>
          <a:p>
            <a:pPr algn="ctr"/>
            <a:r>
              <a:rPr lang="it-IT" sz="2400" dirty="0"/>
              <a:t>Le PA possono sottoscrivere </a:t>
            </a:r>
            <a:r>
              <a:rPr lang="it-IT" sz="2400" b="1" u="sng" dirty="0"/>
              <a:t>(solo)</a:t>
            </a:r>
            <a:r>
              <a:rPr lang="it-IT" sz="2400" dirty="0"/>
              <a:t> con le </a:t>
            </a:r>
            <a:r>
              <a:rPr lang="it-IT" sz="2400" b="1" dirty="0">
                <a:solidFill>
                  <a:srgbClr val="FF0000"/>
                </a:solidFill>
              </a:rPr>
              <a:t>organizzazioni di volontariato</a:t>
            </a:r>
            <a:r>
              <a:rPr lang="it-IT" sz="2400" dirty="0"/>
              <a:t> e le </a:t>
            </a:r>
            <a:r>
              <a:rPr lang="it-IT" sz="2400" b="1" dirty="0">
                <a:solidFill>
                  <a:srgbClr val="FF0000"/>
                </a:solidFill>
              </a:rPr>
              <a:t>associazioni di promozione sociale</a:t>
            </a:r>
            <a:r>
              <a:rPr lang="it-IT" sz="2400" dirty="0"/>
              <a:t>, iscritte da almeno 6 mesi nel RUNTS, </a:t>
            </a:r>
            <a:r>
              <a:rPr lang="it-IT" sz="2400" b="1" u="sng" dirty="0"/>
              <a:t>convenzioni</a:t>
            </a:r>
            <a:r>
              <a:rPr lang="it-IT" sz="2400" dirty="0"/>
              <a:t> finalizzate allo svolgimento in favore di terzi di attività o servizi sociali di interesse generale, </a:t>
            </a:r>
            <a:r>
              <a:rPr lang="it-IT" sz="2400" b="1" dirty="0">
                <a:solidFill>
                  <a:srgbClr val="FF0000"/>
                </a:solidFill>
              </a:rPr>
              <a:t>se più favorevoli rispetto al ricorso al mercato</a:t>
            </a:r>
            <a:r>
              <a:rPr lang="it-IT" sz="2400" dirty="0"/>
              <a:t>. </a:t>
            </a:r>
          </a:p>
          <a:p>
            <a:pPr algn="ctr"/>
            <a:r>
              <a:rPr lang="it-IT" sz="2400" dirty="0"/>
              <a:t>Le convenzioni possono prevedere esclusivamente il </a:t>
            </a:r>
            <a:r>
              <a:rPr lang="it-IT" sz="2400" b="1" dirty="0"/>
              <a:t>rimborso</a:t>
            </a:r>
            <a:r>
              <a:rPr lang="it-IT" sz="2400" dirty="0"/>
              <a:t> alle organizzazioni di volontariato e alle associazioni di promozione sociale </a:t>
            </a:r>
            <a:r>
              <a:rPr lang="it-IT" sz="2400" u="sng" dirty="0"/>
              <a:t>delle spese effettivamente sostenute e documentate</a:t>
            </a:r>
            <a:r>
              <a:rPr lang="it-IT" sz="2400" dirty="0"/>
              <a:t>.</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5" name="CasellaDiTesto 4">
            <a:extLst>
              <a:ext uri="{FF2B5EF4-FFF2-40B4-BE49-F238E27FC236}">
                <a16:creationId xmlns:a16="http://schemas.microsoft.com/office/drawing/2014/main" id="{9A3D44B0-2785-F017-37FC-BD620B3C1DBD}"/>
              </a:ext>
            </a:extLst>
          </p:cNvPr>
          <p:cNvSpPr txBox="1"/>
          <p:nvPr/>
        </p:nvSpPr>
        <p:spPr>
          <a:xfrm>
            <a:off x="10962968" y="2035353"/>
            <a:ext cx="950608" cy="369332"/>
          </a:xfrm>
          <a:prstGeom prst="rect">
            <a:avLst/>
          </a:prstGeom>
          <a:noFill/>
        </p:spPr>
        <p:txBody>
          <a:bodyPr wrap="square" rtlCol="0">
            <a:spAutoFit/>
          </a:bodyPr>
          <a:lstStyle/>
          <a:p>
            <a:r>
              <a:rPr lang="it-IT" dirty="0"/>
              <a:t>Art.56)</a:t>
            </a:r>
          </a:p>
        </p:txBody>
      </p:sp>
    </p:spTree>
    <p:extLst>
      <p:ext uri="{BB962C8B-B14F-4D97-AF65-F5344CB8AC3E}">
        <p14:creationId xmlns:p14="http://schemas.microsoft.com/office/powerpoint/2010/main" val="226548621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488273" y="595964"/>
            <a:ext cx="11150352" cy="5586145"/>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400" b="1" dirty="0">
              <a:solidFill>
                <a:srgbClr val="FF0000"/>
              </a:solidFill>
            </a:endParaRPr>
          </a:p>
          <a:p>
            <a:pPr algn="ctr"/>
            <a:r>
              <a:rPr lang="it-IT" sz="3200" b="1" dirty="0"/>
              <a:t>I rapporti degli Enti con la Pubblica Amministrazione </a:t>
            </a:r>
            <a:endParaRPr lang="it-IT" sz="3600" b="1" dirty="0"/>
          </a:p>
          <a:p>
            <a:pPr algn="ctr"/>
            <a:endParaRPr lang="it-IT" sz="100" dirty="0"/>
          </a:p>
          <a:p>
            <a:pPr algn="ctr"/>
            <a:r>
              <a:rPr lang="it-IT" sz="2400" dirty="0">
                <a:solidFill>
                  <a:schemeClr val="tx2"/>
                </a:solidFill>
              </a:rPr>
              <a:t>Ai sensi dall’art.56 del CTS che tratta delle </a:t>
            </a:r>
            <a:r>
              <a:rPr lang="it-IT" sz="2400" b="1" dirty="0">
                <a:solidFill>
                  <a:schemeClr val="tx2"/>
                </a:solidFill>
              </a:rPr>
              <a:t>convenzioni</a:t>
            </a:r>
          </a:p>
          <a:p>
            <a:pPr algn="ctr"/>
            <a:r>
              <a:rPr lang="it-IT" sz="2400" dirty="0"/>
              <a:t>L'individuazione delle </a:t>
            </a:r>
            <a:r>
              <a:rPr lang="it-IT" sz="2400" dirty="0">
                <a:solidFill>
                  <a:srgbClr val="FF0000"/>
                </a:solidFill>
              </a:rPr>
              <a:t>organizzazioni di volontariato</a:t>
            </a:r>
            <a:r>
              <a:rPr lang="it-IT" sz="2400" dirty="0"/>
              <a:t> e delle </a:t>
            </a:r>
            <a:r>
              <a:rPr lang="it-IT" sz="2400" dirty="0">
                <a:solidFill>
                  <a:srgbClr val="FF0000"/>
                </a:solidFill>
              </a:rPr>
              <a:t>associazioni di promozione sociale</a:t>
            </a:r>
            <a:r>
              <a:rPr lang="it-IT" sz="2400" dirty="0"/>
              <a:t> con cui stipulare la </a:t>
            </a:r>
            <a:r>
              <a:rPr lang="it-IT" sz="2400" b="1" dirty="0"/>
              <a:t>convenzione</a:t>
            </a:r>
            <a:r>
              <a:rPr lang="it-IT" sz="2400" dirty="0"/>
              <a:t> è fatta nel rispetto dei principi di: imparzialità, </a:t>
            </a:r>
            <a:r>
              <a:rPr lang="it-IT" sz="2400" dirty="0">
                <a:effectLst>
                  <a:outerShdw blurRad="38100" dist="38100" dir="2700000" algn="tl">
                    <a:srgbClr val="000000">
                      <a:alpha val="43137"/>
                    </a:srgbClr>
                  </a:outerShdw>
                </a:effectLst>
              </a:rPr>
              <a:t>pubblicità</a:t>
            </a:r>
            <a:r>
              <a:rPr lang="it-IT" sz="2400" dirty="0"/>
              <a:t>, trasparenza, partecipazione e parità di trattamento mediante procedure comparative. </a:t>
            </a:r>
          </a:p>
          <a:p>
            <a:pPr algn="ctr"/>
            <a:r>
              <a:rPr lang="it-IT" sz="2400" dirty="0"/>
              <a:t>Le </a:t>
            </a:r>
            <a:r>
              <a:rPr lang="it-IT" sz="2400" dirty="0">
                <a:solidFill>
                  <a:srgbClr val="FF0000"/>
                </a:solidFill>
              </a:rPr>
              <a:t>organizzazioni di volontariato</a:t>
            </a:r>
            <a:r>
              <a:rPr lang="it-IT" sz="2400" dirty="0"/>
              <a:t> e le </a:t>
            </a:r>
            <a:r>
              <a:rPr lang="it-IT" sz="2400" dirty="0">
                <a:solidFill>
                  <a:srgbClr val="FF0000"/>
                </a:solidFill>
              </a:rPr>
              <a:t>associazioni di promozione sociale</a:t>
            </a:r>
            <a:r>
              <a:rPr lang="it-IT" sz="2400" dirty="0"/>
              <a:t> devono essere </a:t>
            </a:r>
            <a:r>
              <a:rPr lang="it-IT" sz="2400" b="1" dirty="0"/>
              <a:t>in possesso dei requisiti</a:t>
            </a:r>
            <a:r>
              <a:rPr lang="it-IT" sz="2400" dirty="0"/>
              <a:t> di moralità professionale, e </a:t>
            </a:r>
            <a:r>
              <a:rPr lang="it-IT" sz="2400" b="1" dirty="0"/>
              <a:t>dimostrare</a:t>
            </a:r>
            <a:r>
              <a:rPr lang="it-IT" sz="2400" dirty="0"/>
              <a:t> adeguata attitudine, </a:t>
            </a:r>
            <a:r>
              <a:rPr lang="it-IT" sz="2400" u="sng" dirty="0"/>
              <a:t>da valutarsi</a:t>
            </a:r>
            <a:r>
              <a:rPr lang="it-IT" sz="2400" dirty="0"/>
              <a:t> in riferimento alla struttura, all'attività' concretamente svolta, alle finalità perseguite, al numero degli aderenti, alle risorse a disposizione e alla capacità tecnica e professionale, intesa come concreta capacità di operare e realizzare l'attività oggetto di convenzione, da valutarsi anche con riferimento all'esperienza maturata, all'organizzazione, alla formazione e all'aggiornamento dei volontari.</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5" name="CasellaDiTesto 4">
            <a:extLst>
              <a:ext uri="{FF2B5EF4-FFF2-40B4-BE49-F238E27FC236}">
                <a16:creationId xmlns:a16="http://schemas.microsoft.com/office/drawing/2014/main" id="{FAD4AA9B-F3F7-C40A-5C19-C6C09F00A318}"/>
              </a:ext>
            </a:extLst>
          </p:cNvPr>
          <p:cNvSpPr txBox="1"/>
          <p:nvPr/>
        </p:nvSpPr>
        <p:spPr>
          <a:xfrm>
            <a:off x="193340" y="1692915"/>
            <a:ext cx="950608" cy="369332"/>
          </a:xfrm>
          <a:prstGeom prst="rect">
            <a:avLst/>
          </a:prstGeom>
          <a:noFill/>
        </p:spPr>
        <p:txBody>
          <a:bodyPr wrap="square" rtlCol="0">
            <a:spAutoFit/>
          </a:bodyPr>
          <a:lstStyle/>
          <a:p>
            <a:r>
              <a:rPr lang="it-IT" dirty="0"/>
              <a:t>Art.56)</a:t>
            </a:r>
          </a:p>
        </p:txBody>
      </p:sp>
    </p:spTree>
    <p:extLst>
      <p:ext uri="{BB962C8B-B14F-4D97-AF65-F5344CB8AC3E}">
        <p14:creationId xmlns:p14="http://schemas.microsoft.com/office/powerpoint/2010/main" val="249534839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488273" y="595964"/>
            <a:ext cx="11150352" cy="5432256"/>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400" b="1" dirty="0">
              <a:solidFill>
                <a:srgbClr val="FF0000"/>
              </a:solidFill>
            </a:endParaRPr>
          </a:p>
          <a:p>
            <a:pPr algn="ctr"/>
            <a:r>
              <a:rPr lang="it-IT" sz="3200" b="1" dirty="0"/>
              <a:t>I rapporti degli Enti con la Pubblica Amministrazione </a:t>
            </a:r>
          </a:p>
          <a:p>
            <a:pPr algn="ctr"/>
            <a:endParaRPr lang="it-IT" sz="1400" b="1" dirty="0"/>
          </a:p>
          <a:p>
            <a:pPr algn="ctr"/>
            <a:endParaRPr lang="it-IT" sz="100" dirty="0"/>
          </a:p>
          <a:p>
            <a:pPr algn="ctr"/>
            <a:r>
              <a:rPr lang="it-IT" sz="2400" dirty="0">
                <a:solidFill>
                  <a:schemeClr val="tx2"/>
                </a:solidFill>
              </a:rPr>
              <a:t>Ai sensi dall’art.56 del CTS che tratta delle </a:t>
            </a:r>
            <a:r>
              <a:rPr lang="it-IT" sz="2400" b="1" dirty="0">
                <a:solidFill>
                  <a:schemeClr val="tx2"/>
                </a:solidFill>
              </a:rPr>
              <a:t>convenzioni</a:t>
            </a:r>
          </a:p>
          <a:p>
            <a:pPr algn="ctr"/>
            <a:endParaRPr lang="it-IT" sz="1400" dirty="0">
              <a:solidFill>
                <a:schemeClr val="tx2"/>
              </a:solidFill>
            </a:endParaRPr>
          </a:p>
          <a:p>
            <a:pPr algn="ctr"/>
            <a:r>
              <a:rPr lang="it-IT" sz="2400" dirty="0"/>
              <a:t>Le PA procedenti pubblicano sui propri siti informatici gli atti di indizione dei procedimenti e i relativi provvedimenti finali. I medesimi atti devono altresì formare oggetto di pubblicazione da parte delle amministrazioni procedenti nella sezione "Amministrazione trasparente", con l'applicazione delle disposizioni di cui al decreto legislativo 14 marzo 2013, n. 33.</a:t>
            </a:r>
          </a:p>
          <a:p>
            <a:pPr algn="ctr"/>
            <a:r>
              <a:rPr lang="it-IT" sz="2400" dirty="0"/>
              <a:t>Le </a:t>
            </a:r>
            <a:r>
              <a:rPr lang="it-IT" sz="2400" b="1" dirty="0"/>
              <a:t>convenzioni</a:t>
            </a:r>
            <a:r>
              <a:rPr lang="it-IT" sz="2400" dirty="0"/>
              <a:t> devono contenere disposizioni dirette a garantire l'esistenza delle condizioni necessarie a svolgere con continuità le attività oggetto della convenzione, nonché il rispetto dei diritti e della dignità degli utenti, e, ove previsti dalla normativa nazionale o regionale, degli standard organizzativi e strutturali di legge. </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5" name="CasellaDiTesto 4">
            <a:extLst>
              <a:ext uri="{FF2B5EF4-FFF2-40B4-BE49-F238E27FC236}">
                <a16:creationId xmlns:a16="http://schemas.microsoft.com/office/drawing/2014/main" id="{D1D8494D-EC5B-7FAA-E20D-4A2CB97E419A}"/>
              </a:ext>
            </a:extLst>
          </p:cNvPr>
          <p:cNvSpPr txBox="1"/>
          <p:nvPr/>
        </p:nvSpPr>
        <p:spPr>
          <a:xfrm>
            <a:off x="299157" y="1701637"/>
            <a:ext cx="950608" cy="369332"/>
          </a:xfrm>
          <a:prstGeom prst="rect">
            <a:avLst/>
          </a:prstGeom>
          <a:noFill/>
        </p:spPr>
        <p:txBody>
          <a:bodyPr wrap="square" rtlCol="0">
            <a:spAutoFit/>
          </a:bodyPr>
          <a:lstStyle/>
          <a:p>
            <a:r>
              <a:rPr lang="it-IT" dirty="0"/>
              <a:t>Art.56)</a:t>
            </a:r>
          </a:p>
        </p:txBody>
      </p:sp>
    </p:spTree>
    <p:extLst>
      <p:ext uri="{BB962C8B-B14F-4D97-AF65-F5344CB8AC3E}">
        <p14:creationId xmlns:p14="http://schemas.microsoft.com/office/powerpoint/2010/main" val="252281986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488273" y="595964"/>
            <a:ext cx="11150352" cy="5447645"/>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400" b="1" dirty="0">
              <a:solidFill>
                <a:srgbClr val="FF0000"/>
              </a:solidFill>
            </a:endParaRPr>
          </a:p>
          <a:p>
            <a:pPr algn="ctr"/>
            <a:r>
              <a:rPr lang="it-IT" sz="3200" b="1" dirty="0"/>
              <a:t>I rapporti degli Enti con la Pubblica Amministrazione </a:t>
            </a:r>
            <a:endParaRPr lang="it-IT" sz="3600" b="1" dirty="0"/>
          </a:p>
          <a:p>
            <a:pPr algn="ctr"/>
            <a:endParaRPr lang="it-IT" sz="100" dirty="0"/>
          </a:p>
          <a:p>
            <a:pPr algn="ctr"/>
            <a:r>
              <a:rPr lang="it-IT" sz="2400" dirty="0">
                <a:solidFill>
                  <a:schemeClr val="tx2"/>
                </a:solidFill>
              </a:rPr>
              <a:t>Ai sensi dall’art.56 del CTS che tratta delle </a:t>
            </a:r>
            <a:r>
              <a:rPr lang="it-IT" sz="2400" b="1" dirty="0">
                <a:solidFill>
                  <a:schemeClr val="tx2"/>
                </a:solidFill>
              </a:rPr>
              <a:t>convenzioni</a:t>
            </a:r>
          </a:p>
          <a:p>
            <a:pPr algn="ctr"/>
            <a:r>
              <a:rPr lang="it-IT" sz="2400" dirty="0"/>
              <a:t>Le </a:t>
            </a:r>
            <a:r>
              <a:rPr lang="it-IT" sz="2400" b="1" dirty="0"/>
              <a:t>convenzioni</a:t>
            </a:r>
            <a:r>
              <a:rPr lang="it-IT" sz="2400" dirty="0"/>
              <a:t> devono prevedere:</a:t>
            </a:r>
          </a:p>
          <a:p>
            <a:pPr marL="342900" indent="-342900" algn="ctr">
              <a:buFont typeface="Arial" panose="020B0604020202020204" pitchFamily="34" charset="0"/>
              <a:buChar char="•"/>
            </a:pPr>
            <a:r>
              <a:rPr lang="it-IT" sz="2100" dirty="0"/>
              <a:t>la durata del rapporto convenzionale</a:t>
            </a:r>
          </a:p>
          <a:p>
            <a:pPr marL="342900" indent="-342900" algn="ctr">
              <a:buFont typeface="Arial" panose="020B0604020202020204" pitchFamily="34" charset="0"/>
              <a:buChar char="•"/>
            </a:pPr>
            <a:r>
              <a:rPr lang="it-IT" sz="2100" dirty="0"/>
              <a:t>il contenuto e le modalità dell'intervento volontario</a:t>
            </a:r>
          </a:p>
          <a:p>
            <a:pPr marL="342900" indent="-342900" algn="ctr">
              <a:buFont typeface="Arial" panose="020B0604020202020204" pitchFamily="34" charset="0"/>
              <a:buChar char="•"/>
            </a:pPr>
            <a:r>
              <a:rPr lang="it-IT" sz="2100" dirty="0"/>
              <a:t>il numero e l'eventuale qualifica professionale delle persone impegnate nelle attività convenzionate</a:t>
            </a:r>
          </a:p>
          <a:p>
            <a:pPr marL="342900" indent="-342900" algn="ctr">
              <a:buFont typeface="Arial" panose="020B0604020202020204" pitchFamily="34" charset="0"/>
              <a:buChar char="•"/>
            </a:pPr>
            <a:r>
              <a:rPr lang="it-IT" sz="2100" dirty="0"/>
              <a:t>le modalità di coordinamento dei volontari e dei lavoratori con gli operatori dei servizi pubblici</a:t>
            </a:r>
          </a:p>
          <a:p>
            <a:pPr marL="342900" indent="-342900" algn="ctr">
              <a:buFont typeface="Arial" panose="020B0604020202020204" pitchFamily="34" charset="0"/>
              <a:buChar char="•"/>
            </a:pPr>
            <a:r>
              <a:rPr lang="it-IT" sz="2100" dirty="0"/>
              <a:t>le coperture assicurative </a:t>
            </a:r>
          </a:p>
          <a:p>
            <a:pPr marL="342900" indent="-342900" algn="ctr">
              <a:buFont typeface="Arial" panose="020B0604020202020204" pitchFamily="34" charset="0"/>
              <a:buChar char="•"/>
            </a:pPr>
            <a:r>
              <a:rPr lang="it-IT" sz="2100" dirty="0"/>
              <a:t>i rapporti finanziari riguardanti le spese da ammettere a rimborso fra le quali gli oneri assicurativi</a:t>
            </a:r>
          </a:p>
          <a:p>
            <a:pPr marL="342900" indent="-342900" algn="ctr">
              <a:buFont typeface="Arial" panose="020B0604020202020204" pitchFamily="34" charset="0"/>
              <a:buChar char="•"/>
            </a:pPr>
            <a:r>
              <a:rPr lang="it-IT" sz="2100" dirty="0"/>
              <a:t>le modalità di risoluzione del rapporto</a:t>
            </a:r>
          </a:p>
          <a:p>
            <a:pPr marL="342900" indent="-342900" algn="ctr">
              <a:buFont typeface="Arial" panose="020B0604020202020204" pitchFamily="34" charset="0"/>
              <a:buChar char="•"/>
            </a:pPr>
            <a:r>
              <a:rPr lang="it-IT" sz="2100" dirty="0"/>
              <a:t>forme di verifica delle prestazioni e di controllo della loro qualità </a:t>
            </a:r>
          </a:p>
          <a:p>
            <a:pPr marL="342900" indent="-342900" algn="ctr">
              <a:buFont typeface="Arial" panose="020B0604020202020204" pitchFamily="34" charset="0"/>
              <a:buChar char="•"/>
            </a:pPr>
            <a:r>
              <a:rPr lang="it-IT" sz="2100" dirty="0"/>
              <a:t>la verifica dei reciproci adempimenti </a:t>
            </a:r>
          </a:p>
          <a:p>
            <a:pPr marL="342900" indent="-342900" algn="ctr">
              <a:buFont typeface="Arial" panose="020B0604020202020204" pitchFamily="34" charset="0"/>
              <a:buChar char="•"/>
            </a:pPr>
            <a:r>
              <a:rPr lang="it-IT" sz="2100" dirty="0"/>
              <a:t>le modalità di rimborso delle spese</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248204794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569650" y="824919"/>
            <a:ext cx="11052699" cy="5262979"/>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Occorre distinguere fra l’attivazione di rapporti collaborativi con ETS e </a:t>
            </a:r>
            <a:r>
              <a:rPr lang="it-IT" sz="2800" b="1" dirty="0">
                <a:solidFill>
                  <a:srgbClr val="FF0000"/>
                </a:solidFill>
              </a:rPr>
              <a:t>l’affidamento di appalti e concessioni di servizi</a:t>
            </a:r>
            <a:r>
              <a:rPr lang="it-IT" sz="2800" b="1" dirty="0"/>
              <a:t>.</a:t>
            </a:r>
          </a:p>
          <a:p>
            <a:pPr algn="ctr"/>
            <a:r>
              <a:rPr lang="it-IT" sz="2800" dirty="0"/>
              <a:t>Si applica il CCP (Codice degli Appalti Pubblici) quando l’ente pubblico agisce quale stazione appaltante, attivando una procedura concorrenziale finalizzata all’affidamento di un contratto pubblico per lo svolgimento di un servizio (definito dall’ente stesso nel relativo </a:t>
            </a:r>
            <a:r>
              <a:rPr lang="it-IT" sz="2800" u="sng" dirty="0"/>
              <a:t>bisogno</a:t>
            </a:r>
            <a:r>
              <a:rPr lang="it-IT" sz="2800" dirty="0"/>
              <a:t> e nelle obbligazioni e relative </a:t>
            </a:r>
            <a:r>
              <a:rPr lang="it-IT" sz="2800" u="sng" dirty="0"/>
              <a:t>prestazioni</a:t>
            </a:r>
            <a:r>
              <a:rPr lang="it-IT" sz="2800" dirty="0"/>
              <a:t>, economiche e contrattuali) con il riconoscimento di un corrispettivo, </a:t>
            </a:r>
            <a:r>
              <a:rPr lang="it-IT" sz="2800" u="sng" dirty="0"/>
              <a:t>idoneo ad assicurare un utile di impresa</a:t>
            </a:r>
            <a:r>
              <a:rPr lang="it-IT" sz="2800" dirty="0"/>
              <a:t>, determinato sulla base dell’importo a base d’asta, venendo ad esistenza </a:t>
            </a:r>
            <a:r>
              <a:rPr lang="it-IT" sz="2800" b="1" dirty="0"/>
              <a:t>un rapporto a prestazioni corrispettive</a:t>
            </a:r>
            <a:r>
              <a:rPr lang="it-IT" sz="2800" dirty="0"/>
              <a:t>. </a:t>
            </a:r>
            <a:endParaRPr lang="it-IT" sz="2800" b="1" dirty="0">
              <a:hlinkClick r:id="rId4"/>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193466867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62962" y="737502"/>
            <a:ext cx="11052699" cy="4832092"/>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Occorre distinguere fra l’attivazione di </a:t>
            </a:r>
            <a:r>
              <a:rPr lang="it-IT" sz="2800" b="1" dirty="0">
                <a:solidFill>
                  <a:srgbClr val="FF0000"/>
                </a:solidFill>
              </a:rPr>
              <a:t>rapporti collaborativi con ETS </a:t>
            </a:r>
            <a:r>
              <a:rPr lang="it-IT" sz="2800" b="1" dirty="0"/>
              <a:t>e l’affidamento di appalti e concessioni di servizi.</a:t>
            </a:r>
          </a:p>
          <a:p>
            <a:pPr algn="ctr"/>
            <a:r>
              <a:rPr lang="it-IT" sz="2800" dirty="0"/>
              <a:t>Se si attiva una procedura ad evidenza pubblica, ai sensi del Titolo VII del CTS, finalizzata alla selezione degli ETS con i quali formalizzare un rapporto di collaborazione per lo svolgimento di “altre attività amministrative in materia di contratti pubblici”, nelle quali PA ed ETS vengono in relazione, </a:t>
            </a:r>
            <a:r>
              <a:rPr lang="it-IT" sz="2800" u="sng" dirty="0"/>
              <a:t>anche a seguito dell’iniziativa degli stessi ETS</a:t>
            </a:r>
            <a:r>
              <a:rPr lang="it-IT" sz="2800" dirty="0"/>
              <a:t>, si applicano le disposizioni previste sul procedimento amministrativo, di cui alla legge n. 241/1990 oltre che quelle specifiche del CTS. </a:t>
            </a:r>
            <a:endParaRPr lang="it-IT" sz="2800" b="1" dirty="0">
              <a:hlinkClick r:id="rId4"/>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59723219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62962" y="737502"/>
            <a:ext cx="11052699" cy="6655668"/>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Occorre distinguere fra l’attivazione di rapporti collaborativi con ETS e l’affidamento di appalti e concessioni di servizi.</a:t>
            </a:r>
          </a:p>
          <a:p>
            <a:pPr algn="ctr"/>
            <a:r>
              <a:rPr lang="it-IT" sz="2800" dirty="0"/>
              <a:t>Nell’ambito di una procedura d’appalto è l’ente pubblico a definire sostanzialmente tutto, ad eccezione dello spazio, lasciato dagli atti della procedura, al contenuto dell’offerta dell’operatore economico concorrente.</a:t>
            </a:r>
          </a:p>
          <a:p>
            <a:pPr algn="ctr"/>
            <a:endParaRPr lang="it-IT" sz="300" dirty="0"/>
          </a:p>
          <a:p>
            <a:pPr algn="ctr"/>
            <a:r>
              <a:rPr lang="it-IT" sz="2800" dirty="0"/>
              <a:t> Il </a:t>
            </a:r>
            <a:r>
              <a:rPr lang="it-IT" sz="2800" dirty="0">
                <a:solidFill>
                  <a:srgbClr val="FF0000"/>
                </a:solidFill>
              </a:rPr>
              <a:t>rapporto di collaborazione sussidiaria</a:t>
            </a:r>
            <a:r>
              <a:rPr lang="it-IT" sz="2800" dirty="0"/>
              <a:t>, che connota gli istituti del CTS, è – per tutta la durata del rapporto contrattuale/convenzionale – fondato sulla co-responsabilità, a partire dalla co-costruzione del progetto (del servizio e/o dell’intervento), passando per la reciproca messa a disposizione delle risorse funzionali al progetto, fino alla conclusione delle attività di progetto ed alla rendicontazione delle spese</a:t>
            </a:r>
            <a:endParaRPr lang="it-IT" sz="2800" b="1" dirty="0"/>
          </a:p>
          <a:p>
            <a:pPr algn="ctr"/>
            <a:endParaRPr lang="it-IT" sz="2400" b="1" dirty="0">
              <a:hlinkClick r:id="rId4"/>
            </a:endParaRPr>
          </a:p>
          <a:p>
            <a:pPr algn="ctr"/>
            <a:endParaRPr lang="it-IT" sz="2800" b="1" dirty="0">
              <a:hlinkClick r:id="rId4"/>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190445595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53130" y="412055"/>
            <a:ext cx="11052699" cy="6309420"/>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Il procedimento della co-programmazione</a:t>
            </a:r>
          </a:p>
          <a:p>
            <a:pPr algn="ctr"/>
            <a:r>
              <a:rPr lang="it-IT" sz="2400" dirty="0"/>
              <a:t>“</a:t>
            </a:r>
            <a:r>
              <a:rPr lang="it-IT" sz="2400" i="1" dirty="0"/>
              <a:t>La co-programmazione è finalizzata all'individuazione, da parte della pubblica amministrazione procedente, dei bisogni da soddisfare, degli interventi a tal fine necessari, delle modalità di realizzazione degli stessi e delle risorse disponibili”.</a:t>
            </a:r>
          </a:p>
          <a:p>
            <a:pPr algn="ctr"/>
            <a:r>
              <a:rPr lang="it-IT" sz="2800" b="1" i="1" dirty="0"/>
              <a:t>È un procedimento amministrativo che segue diverse fasi (verbalizzate):</a:t>
            </a:r>
          </a:p>
          <a:p>
            <a:pPr marL="342900" indent="-342900" algn="ctr">
              <a:buFont typeface="Arial" panose="020B0604020202020204" pitchFamily="34" charset="0"/>
              <a:buChar char="•"/>
            </a:pPr>
            <a:r>
              <a:rPr lang="it-IT" sz="2400" dirty="0"/>
              <a:t>iniziativa, che si sostanzia nell’atto con il quale si dà avvio al procedimento (eventualmente in accoglimento dell’istanza di parte) </a:t>
            </a:r>
          </a:p>
          <a:p>
            <a:pPr marL="342900" indent="-342900" algn="ctr">
              <a:buFont typeface="Arial" panose="020B0604020202020204" pitchFamily="34" charset="0"/>
              <a:buChar char="•"/>
            </a:pPr>
            <a:r>
              <a:rPr lang="it-IT" sz="2400" dirty="0"/>
              <a:t>nomina di un Responsabile del procedimento (art. 6 L. 241/1990 e eventuale disciplina regionale in materia di procedimento amministrativo; </a:t>
            </a:r>
          </a:p>
          <a:p>
            <a:pPr marL="342900" indent="-342900" algn="ctr">
              <a:buFont typeface="Arial" panose="020B0604020202020204" pitchFamily="34" charset="0"/>
              <a:buChar char="•"/>
            </a:pPr>
            <a:r>
              <a:rPr lang="it-IT" sz="2400" dirty="0"/>
              <a:t>pubblicazione di un Avviso</a:t>
            </a:r>
          </a:p>
          <a:p>
            <a:pPr marL="342900" indent="-342900" algn="ctr">
              <a:buFont typeface="Arial" panose="020B0604020202020204" pitchFamily="34" charset="0"/>
              <a:buChar char="•"/>
            </a:pPr>
            <a:r>
              <a:rPr lang="it-IT" sz="2400" dirty="0"/>
              <a:t>svolgimento dell’attività istruttoria</a:t>
            </a:r>
          </a:p>
          <a:p>
            <a:pPr marL="342900" indent="-342900" algn="ctr">
              <a:buFont typeface="Arial" panose="020B0604020202020204" pitchFamily="34" charset="0"/>
              <a:buChar char="•"/>
            </a:pPr>
            <a:r>
              <a:rPr lang="it-IT" sz="2400" dirty="0"/>
              <a:t>conclusione del procedimento ad evidenza pubblica (determinazione sulle attività e azioni funzionale alla cura dei bisogni individuati nella co-programmazione)</a:t>
            </a:r>
            <a:endParaRPr lang="it-IT" sz="2400" b="1" i="1" dirty="0"/>
          </a:p>
          <a:p>
            <a:pPr algn="ctr"/>
            <a:endParaRPr lang="it-IT" sz="2800" b="1" dirty="0">
              <a:hlinkClick r:id="rId4"/>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4" name="CasellaDiTesto 3">
            <a:extLst>
              <a:ext uri="{FF2B5EF4-FFF2-40B4-BE49-F238E27FC236}">
                <a16:creationId xmlns:a16="http://schemas.microsoft.com/office/drawing/2014/main" id="{3C238766-C51B-6A1F-1C1D-05753145FAAB}"/>
              </a:ext>
            </a:extLst>
          </p:cNvPr>
          <p:cNvSpPr txBox="1"/>
          <p:nvPr/>
        </p:nvSpPr>
        <p:spPr>
          <a:xfrm>
            <a:off x="217205" y="1849120"/>
            <a:ext cx="950608" cy="369332"/>
          </a:xfrm>
          <a:prstGeom prst="rect">
            <a:avLst/>
          </a:prstGeom>
          <a:noFill/>
        </p:spPr>
        <p:txBody>
          <a:bodyPr wrap="square" rtlCol="0">
            <a:spAutoFit/>
          </a:bodyPr>
          <a:lstStyle/>
          <a:p>
            <a:r>
              <a:rPr lang="it-IT" dirty="0"/>
              <a:t>Art.55)</a:t>
            </a:r>
          </a:p>
        </p:txBody>
      </p:sp>
    </p:spTree>
    <p:extLst>
      <p:ext uri="{BB962C8B-B14F-4D97-AF65-F5344CB8AC3E}">
        <p14:creationId xmlns:p14="http://schemas.microsoft.com/office/powerpoint/2010/main" val="269950367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53130" y="412055"/>
            <a:ext cx="11052699" cy="5139869"/>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Il procedimento della co-progettazione</a:t>
            </a:r>
          </a:p>
          <a:p>
            <a:pPr algn="ctr"/>
            <a:r>
              <a:rPr lang="it-IT" sz="2400" dirty="0"/>
              <a:t>“</a:t>
            </a:r>
            <a:r>
              <a:rPr lang="it-IT" sz="2400" i="1" dirty="0"/>
              <a:t>La co-progettazione è finalizzata alla definizione ed eventualmente alla realizzazione di specifici progetti di servizio o di intervento finalizzati a soddisfare bisogni definiti, alla luce degli strumenti di programmazione (di cui al comma 2)”.</a:t>
            </a:r>
          </a:p>
          <a:p>
            <a:pPr algn="ctr"/>
            <a:r>
              <a:rPr lang="it-IT" sz="2800" b="1" i="1" dirty="0"/>
              <a:t>È un procedimento amministrativo che segue diverse fasi (verbalizzate):</a:t>
            </a:r>
          </a:p>
          <a:p>
            <a:pPr marL="342900" indent="-342900" algn="ctr">
              <a:buFont typeface="Arial" panose="020B0604020202020204" pitchFamily="34" charset="0"/>
              <a:buChar char="•"/>
            </a:pPr>
            <a:r>
              <a:rPr lang="it-IT" sz="2400" dirty="0"/>
              <a:t>avvio del procedimento con atto del dirigente della PA (anche su iniziativa degli ETS e a seguito dell’attività di co-programmazione)</a:t>
            </a:r>
          </a:p>
          <a:p>
            <a:pPr marL="342900" indent="-342900" algn="ctr">
              <a:buFont typeface="Arial" panose="020B0604020202020204" pitchFamily="34" charset="0"/>
              <a:buChar char="•"/>
            </a:pPr>
            <a:r>
              <a:rPr lang="it-IT" sz="2400" dirty="0"/>
              <a:t>pubblicazione dell’avviso e dei relativi allegati</a:t>
            </a:r>
          </a:p>
          <a:p>
            <a:pPr marL="342900" indent="-342900" algn="ctr">
              <a:buFont typeface="Arial" panose="020B0604020202020204" pitchFamily="34" charset="0"/>
              <a:buChar char="•"/>
            </a:pPr>
            <a:r>
              <a:rPr lang="it-IT" sz="2400" dirty="0"/>
              <a:t>svolgimento delle sessioni di co-progettazione</a:t>
            </a:r>
          </a:p>
          <a:p>
            <a:pPr marL="342900" indent="-342900" algn="ctr">
              <a:buFont typeface="Arial" panose="020B0604020202020204" pitchFamily="34" charset="0"/>
              <a:buChar char="•"/>
            </a:pPr>
            <a:r>
              <a:rPr lang="it-IT" sz="2400" dirty="0"/>
              <a:t> conclusione della procedura ad evidenza pubblica</a:t>
            </a:r>
          </a:p>
          <a:p>
            <a:pPr marL="342900" indent="-342900" algn="ctr">
              <a:buFont typeface="Arial" panose="020B0604020202020204" pitchFamily="34" charset="0"/>
              <a:buChar char="•"/>
            </a:pPr>
            <a:r>
              <a:rPr lang="it-IT" sz="2400" dirty="0"/>
              <a:t>sottoscrizione della convenzione</a:t>
            </a:r>
            <a:endParaRPr lang="it-IT" sz="2800" b="1" dirty="0">
              <a:hlinkClick r:id="rId4"/>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4" name="CasellaDiTesto 3">
            <a:extLst>
              <a:ext uri="{FF2B5EF4-FFF2-40B4-BE49-F238E27FC236}">
                <a16:creationId xmlns:a16="http://schemas.microsoft.com/office/drawing/2014/main" id="{CA7B59F6-8B0E-6BCF-1D3B-177987F93F12}"/>
              </a:ext>
            </a:extLst>
          </p:cNvPr>
          <p:cNvSpPr txBox="1"/>
          <p:nvPr/>
        </p:nvSpPr>
        <p:spPr>
          <a:xfrm>
            <a:off x="237059" y="1373660"/>
            <a:ext cx="950608" cy="369332"/>
          </a:xfrm>
          <a:prstGeom prst="rect">
            <a:avLst/>
          </a:prstGeom>
          <a:noFill/>
        </p:spPr>
        <p:txBody>
          <a:bodyPr wrap="square" rtlCol="0">
            <a:spAutoFit/>
          </a:bodyPr>
          <a:lstStyle/>
          <a:p>
            <a:r>
              <a:rPr lang="it-IT" dirty="0"/>
              <a:t>Art.55)</a:t>
            </a:r>
          </a:p>
        </p:txBody>
      </p:sp>
    </p:spTree>
    <p:extLst>
      <p:ext uri="{BB962C8B-B14F-4D97-AF65-F5344CB8AC3E}">
        <p14:creationId xmlns:p14="http://schemas.microsoft.com/office/powerpoint/2010/main" val="381434605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727627" y="605504"/>
            <a:ext cx="10724567" cy="5640006"/>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1000" b="1" dirty="0">
              <a:solidFill>
                <a:srgbClr val="FF0000"/>
              </a:solidFill>
            </a:endParaRPr>
          </a:p>
          <a:p>
            <a:pPr algn="ctr"/>
            <a:r>
              <a:rPr lang="it-IT" sz="2800" b="1" dirty="0"/>
              <a:t>Cosa è il Terzo Settore </a:t>
            </a:r>
          </a:p>
          <a:p>
            <a:pPr algn="ctr"/>
            <a:endParaRPr lang="it-IT" sz="1050" dirty="0"/>
          </a:p>
          <a:p>
            <a:pPr algn="ctr"/>
            <a:r>
              <a:rPr lang="it-IT" sz="2800" dirty="0"/>
              <a:t>Il Codice del Terzo Settore (CTS) – </a:t>
            </a:r>
            <a:r>
              <a:rPr lang="it-IT" sz="2800" dirty="0">
                <a:hlinkClick r:id="rId3"/>
              </a:rPr>
              <a:t>DECRETO LEGISLATIVO 3 luglio 2017, n. 117 – </a:t>
            </a:r>
            <a:r>
              <a:rPr lang="it-IT" sz="2800" dirty="0" err="1">
                <a:hlinkClick r:id="rId3"/>
              </a:rPr>
              <a:t>Normattiva</a:t>
            </a:r>
            <a:r>
              <a:rPr lang="it-IT" sz="2800" dirty="0"/>
              <a:t> a norma dell'articolo 1, comma 2, lettera b), della legge 6 giugno 2016, n. 106 -</a:t>
            </a:r>
          </a:p>
          <a:p>
            <a:pPr algn="ctr"/>
            <a:r>
              <a:rPr lang="it-IT" sz="2800" dirty="0"/>
              <a:t>riordina la disciplina in materia di Enti del Terzo Settore (ETS) al fine di:</a:t>
            </a:r>
          </a:p>
          <a:p>
            <a:pPr algn="ctr"/>
            <a:r>
              <a:rPr lang="it-IT" sz="2800" i="1" dirty="0">
                <a:solidFill>
                  <a:schemeClr val="tx2"/>
                </a:solidFill>
              </a:rPr>
              <a:t>sostenere l'autonoma iniziativa dei cittadini che </a:t>
            </a:r>
            <a:r>
              <a:rPr lang="it-IT" sz="2800" i="1" u="sng" dirty="0">
                <a:solidFill>
                  <a:schemeClr val="tx2"/>
                </a:solidFill>
              </a:rPr>
              <a:t>concorrono</a:t>
            </a:r>
            <a:r>
              <a:rPr lang="it-IT" sz="2800" i="1" dirty="0">
                <a:solidFill>
                  <a:schemeClr val="tx2"/>
                </a:solidFill>
              </a:rPr>
              <a:t>, anche in forma associata, a </a:t>
            </a:r>
            <a:r>
              <a:rPr lang="it-IT" sz="2800" i="1" u="sng" dirty="0">
                <a:solidFill>
                  <a:schemeClr val="tx2"/>
                </a:solidFill>
              </a:rPr>
              <a:t>perseguire il bene comune</a:t>
            </a:r>
            <a:r>
              <a:rPr lang="it-IT" sz="2800" i="1" dirty="0">
                <a:solidFill>
                  <a:schemeClr val="tx2"/>
                </a:solidFill>
              </a:rPr>
              <a:t>, </a:t>
            </a:r>
          </a:p>
          <a:p>
            <a:pPr algn="ctr"/>
            <a:r>
              <a:rPr lang="it-IT" sz="2800" i="1" dirty="0">
                <a:solidFill>
                  <a:schemeClr val="tx2"/>
                </a:solidFill>
              </a:rPr>
              <a:t>ad elevare i livelli di cittadinanza attiva, di coesione e protezione sociale, favorendo la partecipazione, l'inclusione e il pieno sviluppo della persona,</a:t>
            </a:r>
          </a:p>
          <a:p>
            <a:pPr algn="ctr"/>
            <a:r>
              <a:rPr lang="it-IT" sz="2800" i="1" dirty="0">
                <a:solidFill>
                  <a:schemeClr val="tx2"/>
                </a:solidFill>
              </a:rPr>
              <a:t>a valorizzare il potenziale di crescita e di occupazione lavorativa, in attuazione degli articoli 2, 3, 4, 9, 18 e 118, comma 4, della Costituzione. </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28950ACF-EDA0-7CB4-DADD-0BC90AA53CA7}"/>
              </a:ext>
            </a:extLst>
          </p:cNvPr>
          <p:cNvSpPr txBox="1"/>
          <p:nvPr/>
        </p:nvSpPr>
        <p:spPr>
          <a:xfrm>
            <a:off x="106532" y="1811045"/>
            <a:ext cx="754602" cy="369332"/>
          </a:xfrm>
          <a:prstGeom prst="rect">
            <a:avLst/>
          </a:prstGeom>
          <a:noFill/>
        </p:spPr>
        <p:txBody>
          <a:bodyPr wrap="square" rtlCol="0">
            <a:spAutoFit/>
          </a:bodyPr>
          <a:lstStyle/>
          <a:p>
            <a:r>
              <a:rPr lang="it-IT" dirty="0"/>
              <a:t>Art.1)</a:t>
            </a:r>
          </a:p>
        </p:txBody>
      </p:sp>
    </p:spTree>
    <p:extLst>
      <p:ext uri="{BB962C8B-B14F-4D97-AF65-F5344CB8AC3E}">
        <p14:creationId xmlns:p14="http://schemas.microsoft.com/office/powerpoint/2010/main" val="283840024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53130" y="412055"/>
            <a:ext cx="11052699" cy="5570756"/>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Il procedimento per la stipula delle convenzioni con Organizzazioni Di Volontariato (ODV) e Associazioni di Promozione Sociale (APS)</a:t>
            </a:r>
          </a:p>
          <a:p>
            <a:pPr algn="ctr"/>
            <a:r>
              <a:rPr lang="it-IT" sz="2400" dirty="0"/>
              <a:t>Le PA possono sottoscrivere con ODV e APS, </a:t>
            </a:r>
            <a:r>
              <a:rPr lang="it-IT" sz="2400" u="sng" dirty="0"/>
              <a:t>iscritte da almeno 6 mesi</a:t>
            </a:r>
            <a:r>
              <a:rPr lang="it-IT" sz="2400" dirty="0"/>
              <a:t> nel RUNTS, convenzioni finalizzate allo svolgimento </a:t>
            </a:r>
            <a:r>
              <a:rPr lang="it-IT" sz="2400" b="1" dirty="0"/>
              <a:t>in favore di terzi</a:t>
            </a:r>
            <a:r>
              <a:rPr lang="it-IT" sz="2400" dirty="0"/>
              <a:t> di attività o servizi sociali di interesse generale, a condizione che tali convenzioni si rivelino – secondo la formulazione del legislatore – «più favorevoli rispetto al ricorso al mercato»</a:t>
            </a:r>
          </a:p>
          <a:p>
            <a:pPr algn="ctr"/>
            <a:r>
              <a:rPr lang="it-IT" sz="2800" b="1" i="1" dirty="0"/>
              <a:t>È un procedimento amministrativo che segue diverse fasi (verbalizzate):</a:t>
            </a:r>
          </a:p>
          <a:p>
            <a:pPr marL="342900" indent="-342900" algn="ctr">
              <a:buFont typeface="Arial" panose="020B0604020202020204" pitchFamily="34" charset="0"/>
              <a:buChar char="•"/>
            </a:pPr>
            <a:r>
              <a:rPr lang="it-IT" sz="2400" dirty="0"/>
              <a:t>Indizione del procedimento per la stipula di convenzione (avviso)</a:t>
            </a:r>
          </a:p>
          <a:p>
            <a:pPr marL="342900" indent="-342900" algn="ctr">
              <a:buFont typeface="Arial" panose="020B0604020202020204" pitchFamily="34" charset="0"/>
              <a:buChar char="•"/>
            </a:pPr>
            <a:r>
              <a:rPr lang="it-IT" sz="2400" dirty="0"/>
              <a:t>pubblicazione sui siti informatici dell’avviso e dei relativi allegati</a:t>
            </a:r>
          </a:p>
          <a:p>
            <a:pPr marL="342900" indent="-342900" algn="ctr">
              <a:buFont typeface="Arial" panose="020B0604020202020204" pitchFamily="34" charset="0"/>
              <a:buChar char="•"/>
            </a:pPr>
            <a:r>
              <a:rPr lang="it-IT" sz="2400" dirty="0"/>
              <a:t>procedura comparativa per la scelta del soggetto (ODV o APS)</a:t>
            </a:r>
          </a:p>
          <a:p>
            <a:pPr marL="342900" indent="-342900" algn="ctr">
              <a:buFont typeface="Arial" panose="020B0604020202020204" pitchFamily="34" charset="0"/>
              <a:buChar char="•"/>
            </a:pPr>
            <a:r>
              <a:rPr lang="it-IT" sz="2400" dirty="0"/>
              <a:t>conclusione della procedura comparativa e pubblicazione del provvedimento finale</a:t>
            </a:r>
          </a:p>
          <a:p>
            <a:pPr marL="342900" indent="-342900" algn="ctr">
              <a:buFont typeface="Arial" panose="020B0604020202020204" pitchFamily="34" charset="0"/>
              <a:buChar char="•"/>
            </a:pPr>
            <a:r>
              <a:rPr lang="it-IT" sz="2400" dirty="0"/>
              <a:t> sottoscrizione della convenzione e pubblicazione della convenzione</a:t>
            </a:r>
            <a:endParaRPr lang="it-IT" sz="2800" b="1" dirty="0">
              <a:hlinkClick r:id="rId4"/>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4" name="CasellaDiTesto 3">
            <a:extLst>
              <a:ext uri="{FF2B5EF4-FFF2-40B4-BE49-F238E27FC236}">
                <a16:creationId xmlns:a16="http://schemas.microsoft.com/office/drawing/2014/main" id="{CA7B59F6-8B0E-6BCF-1D3B-177987F93F12}"/>
              </a:ext>
            </a:extLst>
          </p:cNvPr>
          <p:cNvSpPr txBox="1"/>
          <p:nvPr/>
        </p:nvSpPr>
        <p:spPr>
          <a:xfrm>
            <a:off x="230158" y="1770463"/>
            <a:ext cx="1296774" cy="369332"/>
          </a:xfrm>
          <a:prstGeom prst="rect">
            <a:avLst/>
          </a:prstGeom>
          <a:noFill/>
        </p:spPr>
        <p:txBody>
          <a:bodyPr wrap="square" rtlCol="0">
            <a:spAutoFit/>
          </a:bodyPr>
          <a:lstStyle/>
          <a:p>
            <a:r>
              <a:rPr lang="it-IT" dirty="0"/>
              <a:t>Art.56 e 57)</a:t>
            </a:r>
          </a:p>
        </p:txBody>
      </p:sp>
      <p:sp>
        <p:nvSpPr>
          <p:cNvPr id="3" name="CasellaDiTesto 2">
            <a:extLst>
              <a:ext uri="{FF2B5EF4-FFF2-40B4-BE49-F238E27FC236}">
                <a16:creationId xmlns:a16="http://schemas.microsoft.com/office/drawing/2014/main" id="{97DD1C9C-38F3-9479-1D43-0F44A9554EBF}"/>
              </a:ext>
            </a:extLst>
          </p:cNvPr>
          <p:cNvSpPr txBox="1"/>
          <p:nvPr/>
        </p:nvSpPr>
        <p:spPr>
          <a:xfrm>
            <a:off x="481781" y="6087898"/>
            <a:ext cx="3923071" cy="646331"/>
          </a:xfrm>
          <a:prstGeom prst="rect">
            <a:avLst/>
          </a:prstGeom>
          <a:solidFill>
            <a:srgbClr val="FFFF00"/>
          </a:solidFill>
          <a:ln>
            <a:solidFill>
              <a:schemeClr val="tx2"/>
            </a:solidFill>
          </a:ln>
        </p:spPr>
        <p:txBody>
          <a:bodyPr wrap="square" rtlCol="0">
            <a:spAutoFit/>
          </a:bodyPr>
          <a:lstStyle/>
          <a:p>
            <a:r>
              <a:rPr lang="it-IT" b="1" dirty="0"/>
              <a:t>Le convenzioni con ODV e APS possono prevedere solo il rimborso delle spese</a:t>
            </a:r>
          </a:p>
        </p:txBody>
      </p:sp>
    </p:spTree>
    <p:extLst>
      <p:ext uri="{BB962C8B-B14F-4D97-AF65-F5344CB8AC3E}">
        <p14:creationId xmlns:p14="http://schemas.microsoft.com/office/powerpoint/2010/main" val="27183817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53130" y="412055"/>
            <a:ext cx="11052699" cy="5139869"/>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Quali sono le misure di trasparenza e pubblicità</a:t>
            </a:r>
          </a:p>
          <a:p>
            <a:pPr algn="ctr"/>
            <a:r>
              <a:rPr lang="it-IT" sz="2400" dirty="0"/>
              <a:t>Le linee guida allegate al DM 72 ricordano che trovano applicazione le norme del </a:t>
            </a:r>
            <a:r>
              <a:rPr lang="it-IT" sz="2400" dirty="0" err="1"/>
              <a:t>dlgs</a:t>
            </a:r>
            <a:r>
              <a:rPr lang="it-IT" sz="2400" dirty="0"/>
              <a:t> 33/2013 relativamente:</a:t>
            </a:r>
          </a:p>
          <a:p>
            <a:pPr marL="514350" indent="-514350">
              <a:buAutoNum type="alphaLcParenR"/>
            </a:pPr>
            <a:r>
              <a:rPr lang="it-IT" sz="2800" dirty="0"/>
              <a:t>a quanto previsto in materia di accesso civico generalizzato dall’art. 5 ed alle relative tassative ipotesi di esclusione e limitazione, ai sensi dell’art. 5-bis; </a:t>
            </a:r>
          </a:p>
          <a:p>
            <a:pPr marL="514350" indent="-514350">
              <a:buAutoNum type="alphaLcParenR"/>
            </a:pPr>
            <a:r>
              <a:rPr lang="it-IT" sz="2800" dirty="0"/>
              <a:t>alle indicazioni relative alla “qualità” dei dati e delle informazioni, ai sensi dell’art. 6, nonché alla possibilità del successivo riutilizzo (artt. 7 e 7-bis); </a:t>
            </a:r>
          </a:p>
          <a:p>
            <a:pPr marL="514350" indent="-514350">
              <a:buAutoNum type="alphaLcParenR"/>
            </a:pPr>
            <a:r>
              <a:rPr lang="it-IT" sz="2800" dirty="0"/>
              <a:t>alla durata (dell’obbligo di pubblicazione), stabilito in 5 anni dall’art. 8</a:t>
            </a:r>
            <a:endParaRPr lang="it-IT" sz="2800" b="1" dirty="0">
              <a:hlinkClick r:id="rId4"/>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88600398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53130" y="412055"/>
            <a:ext cx="11052699" cy="5447645"/>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Quali sono le misure di trasparenza e pubblicità</a:t>
            </a:r>
          </a:p>
          <a:p>
            <a:pPr algn="ctr"/>
            <a:r>
              <a:rPr lang="it-IT" sz="2400" dirty="0"/>
              <a:t>Le linee guida allegate al DM 72 precisano gli obblighi di pubblicità delle fasi del procedimento :</a:t>
            </a:r>
          </a:p>
          <a:p>
            <a:pPr marL="342900" indent="-342900" algn="ctr">
              <a:buFont typeface="Arial" panose="020B0604020202020204" pitchFamily="34" charset="0"/>
              <a:buChar char="•"/>
            </a:pPr>
            <a:r>
              <a:rPr lang="it-IT" sz="2400" b="1" dirty="0"/>
              <a:t>di co-programmazione</a:t>
            </a:r>
          </a:p>
          <a:p>
            <a:pPr marL="342900" indent="-342900" algn="ctr">
              <a:buFont typeface="Arial" panose="020B0604020202020204" pitchFamily="34" charset="0"/>
              <a:buChar char="•"/>
            </a:pPr>
            <a:r>
              <a:rPr lang="it-IT" sz="2400" b="1" dirty="0"/>
              <a:t>di co-progettazione</a:t>
            </a:r>
          </a:p>
          <a:p>
            <a:pPr algn="ctr"/>
            <a:r>
              <a:rPr lang="it-IT" sz="2400" dirty="0"/>
              <a:t>Per le quali gli atti e i provvedimenti in applicazione del </a:t>
            </a:r>
            <a:r>
              <a:rPr lang="it-IT" sz="2400" dirty="0" err="1"/>
              <a:t>dlgs</a:t>
            </a:r>
            <a:r>
              <a:rPr lang="it-IT" sz="2400" dirty="0"/>
              <a:t> 33/2013:</a:t>
            </a:r>
          </a:p>
          <a:p>
            <a:pPr marL="342900" indent="-342900" algn="ctr">
              <a:buFont typeface="Arial" panose="020B0604020202020204" pitchFamily="34" charset="0"/>
              <a:buChar char="•"/>
            </a:pPr>
            <a:r>
              <a:rPr lang="it-IT" sz="2400" dirty="0"/>
              <a:t>devono essere pubblicati ai sensi degli artt.23 e 26 (consistendo nel riconoscimento di contributi e sovvenzioni) e nel rispetto di quanto previsto dalla legge n. 69/2009 </a:t>
            </a:r>
          </a:p>
          <a:p>
            <a:pPr marL="342900" indent="-342900" algn="ctr">
              <a:buFont typeface="Arial" panose="020B0604020202020204" pitchFamily="34" charset="0"/>
              <a:buChar char="•"/>
            </a:pPr>
            <a:r>
              <a:rPr lang="it-IT" sz="2400" dirty="0"/>
              <a:t>la pubblicazione deve avvenire “tempestivamente”, ai sensi dell’art. 8</a:t>
            </a:r>
          </a:p>
          <a:p>
            <a:pPr marL="342900" indent="-342900" algn="ctr">
              <a:buFont typeface="Arial" panose="020B0604020202020204" pitchFamily="34" charset="0"/>
              <a:buChar char="•"/>
            </a:pPr>
            <a:r>
              <a:rPr lang="it-IT" sz="2400" dirty="0"/>
              <a:t>la pubblicazione e la libera accessibilità opera fatte salve documentate ragioni di esclusione e limitazioni indicate dall’art. 5-bis., avendo a particolare riferimento i destinatari del procedimento</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2861667477"/>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53130" y="412055"/>
            <a:ext cx="11052699" cy="5816977"/>
          </a:xfrm>
          <a:prstGeom prst="rect">
            <a:avLst/>
          </a:prstGeom>
          <a:noFill/>
          <a:ln w="9525">
            <a:noFill/>
            <a:miter lim="800000"/>
            <a:headEnd/>
            <a:tailEnd/>
          </a:ln>
        </p:spPr>
        <p:txBody>
          <a:bodyPr wrap="square">
            <a:spAutoFit/>
          </a:bodyPr>
          <a:lstStyle/>
          <a:p>
            <a:pPr algn="ctr"/>
            <a:r>
              <a:rPr lang="it-IT" sz="2800" b="1" dirty="0">
                <a:solidFill>
                  <a:srgbClr val="FF0000"/>
                </a:solidFill>
              </a:rPr>
              <a:t>I RAPPORTI FRA LE SCUOLE E IL TERZO SETTORE</a:t>
            </a:r>
          </a:p>
          <a:p>
            <a:pPr algn="ctr"/>
            <a:r>
              <a:rPr lang="it-IT" sz="2800" b="1" dirty="0"/>
              <a:t>Dal </a:t>
            </a:r>
            <a:r>
              <a:rPr lang="it-IT" sz="2800" dirty="0">
                <a:hlinkClick r:id="rId3"/>
              </a:rPr>
              <a:t>DM-72-del-31032021.pdf (lavoro.gov.it)</a:t>
            </a:r>
            <a:endParaRPr lang="it-IT" sz="2800" dirty="0"/>
          </a:p>
          <a:p>
            <a:pPr algn="ctr"/>
            <a:r>
              <a:rPr lang="it-IT" sz="2800" b="1" dirty="0"/>
              <a:t>Quali sono le misure di trasparenza e pubblicità</a:t>
            </a:r>
          </a:p>
          <a:p>
            <a:pPr algn="ctr"/>
            <a:r>
              <a:rPr lang="it-IT" sz="2400" dirty="0"/>
              <a:t>Le linee guida allegate al DM 72 precisano gli obblighi di pubblicità le fasi del procedimento per la stipula di </a:t>
            </a:r>
            <a:r>
              <a:rPr lang="it-IT" sz="2400" b="1" dirty="0"/>
              <a:t>convenzioni </a:t>
            </a:r>
            <a:r>
              <a:rPr lang="it-IT" sz="2400" dirty="0"/>
              <a:t>con </a:t>
            </a:r>
            <a:r>
              <a:rPr lang="it-IT" sz="2400" b="1" dirty="0"/>
              <a:t>ODV </a:t>
            </a:r>
            <a:r>
              <a:rPr lang="it-IT" sz="2400" dirty="0"/>
              <a:t>o</a:t>
            </a:r>
            <a:r>
              <a:rPr lang="it-IT" sz="2400" b="1" dirty="0"/>
              <a:t> APS</a:t>
            </a:r>
            <a:r>
              <a:rPr lang="it-IT" sz="2400" dirty="0"/>
              <a:t>:</a:t>
            </a:r>
          </a:p>
          <a:p>
            <a:pPr algn="ctr"/>
            <a:r>
              <a:rPr lang="it-IT" sz="2400" dirty="0"/>
              <a:t>Gli atti e i provvedimenti in applicazione del </a:t>
            </a:r>
            <a:r>
              <a:rPr lang="it-IT" sz="2400" dirty="0" err="1"/>
              <a:t>dlgs</a:t>
            </a:r>
            <a:r>
              <a:rPr lang="it-IT" sz="2400" dirty="0"/>
              <a:t> 33/2013 devono consistere nella:</a:t>
            </a:r>
          </a:p>
          <a:p>
            <a:pPr marL="342900" indent="-342900" algn="ctr">
              <a:buFont typeface="Arial" panose="020B0604020202020204" pitchFamily="34" charset="0"/>
              <a:buChar char="•"/>
            </a:pPr>
            <a:r>
              <a:rPr lang="it-IT" sz="2400" dirty="0"/>
              <a:t>pubblicazione dell’avviso sul sito istituzionale dell’Amministrazione procedente</a:t>
            </a:r>
          </a:p>
          <a:p>
            <a:pPr marL="342900" indent="-342900" algn="ctr">
              <a:buFont typeface="Arial" panose="020B0604020202020204" pitchFamily="34" charset="0"/>
              <a:buChar char="•"/>
            </a:pPr>
            <a:r>
              <a:rPr lang="it-IT" sz="2400" dirty="0"/>
              <a:t>valutazione dei progetti presentati</a:t>
            </a:r>
          </a:p>
          <a:p>
            <a:pPr marL="342900" indent="-342900" algn="ctr">
              <a:buFont typeface="Arial" panose="020B0604020202020204" pitchFamily="34" charset="0"/>
              <a:buChar char="•"/>
            </a:pPr>
            <a:r>
              <a:rPr lang="it-IT" sz="2400" dirty="0"/>
              <a:t>adozione del provvedimento di approvazione della eventuale relativa graduatoria e di individuazione dell’intervento /degli interventi ammessi a finanziamento</a:t>
            </a:r>
          </a:p>
          <a:p>
            <a:pPr marL="342900" indent="-342900" algn="ctr">
              <a:buFont typeface="Arial" panose="020B0604020202020204" pitchFamily="34" charset="0"/>
              <a:buChar char="•"/>
            </a:pPr>
            <a:r>
              <a:rPr lang="it-IT" sz="2400" dirty="0"/>
              <a:t>sottoscrizione della convenzione</a:t>
            </a:r>
          </a:p>
          <a:p>
            <a:pPr marL="342900" indent="-342900" algn="ctr">
              <a:buFont typeface="Arial" panose="020B0604020202020204" pitchFamily="34" charset="0"/>
              <a:buChar char="•"/>
            </a:pPr>
            <a:r>
              <a:rPr lang="it-IT" sz="2400" dirty="0"/>
              <a:t>attuazione delle attività previste nel progetto e controllo pubblico in itinere ed ex post sia in relazione alla conformità delle attività svolte rispetto ai contenuti del progetto finanziato, che in relazione alla regolarità delle spese sostenute e rendicontate</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4"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173765114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876166" y="1074509"/>
            <a:ext cx="10439667" cy="4693593"/>
          </a:xfrm>
          <a:prstGeom prst="rect">
            <a:avLst/>
          </a:prstGeom>
          <a:noFill/>
          <a:ln w="9525">
            <a:noFill/>
            <a:miter lim="800000"/>
            <a:headEnd/>
            <a:tailEnd/>
          </a:ln>
        </p:spPr>
        <p:txBody>
          <a:bodyPr wrap="square">
            <a:spAutoFit/>
          </a:bodyPr>
          <a:lstStyle/>
          <a:p>
            <a:pPr algn="ctr"/>
            <a:r>
              <a:rPr lang="it-IT" dirty="0"/>
              <a:t>	</a:t>
            </a:r>
            <a:r>
              <a:rPr lang="it-IT" sz="2800" b="1" dirty="0">
                <a:solidFill>
                  <a:srgbClr val="FF0000"/>
                </a:solidFill>
              </a:rPr>
              <a:t> Il terzo settore e le scuole che hanno ricevuto i finanziamenti investimento 1.4</a:t>
            </a:r>
            <a:endParaRPr lang="it-IT" sz="2800" b="1" i="1" dirty="0">
              <a:solidFill>
                <a:srgbClr val="FF0000"/>
              </a:solidFill>
            </a:endParaRPr>
          </a:p>
          <a:p>
            <a:pPr algn="ctr"/>
            <a:endParaRPr lang="it-IT" sz="2000" i="1" dirty="0"/>
          </a:p>
          <a:p>
            <a:pPr algn="ctr"/>
            <a:r>
              <a:rPr lang="it-IT" sz="2000" i="1" dirty="0"/>
              <a:t>E importante conoscere l’orientamento del Terzo settore</a:t>
            </a:r>
          </a:p>
          <a:p>
            <a:pPr algn="ctr"/>
            <a:r>
              <a:rPr lang="it-IT" sz="2000" i="1" dirty="0"/>
              <a:t>e per conoscerlo vedere:</a:t>
            </a:r>
          </a:p>
          <a:p>
            <a:pPr algn="ctr"/>
            <a:endParaRPr lang="it-IT" sz="1100" i="1" dirty="0"/>
          </a:p>
          <a:p>
            <a:pPr algn="ctr"/>
            <a:r>
              <a:rPr lang="it-IT" sz="3600" dirty="0">
                <a:hlinkClick r:id="rId3"/>
              </a:rPr>
              <a:t>LA CO-PROGETTAZIONE - Cantiere Terzo Settore</a:t>
            </a:r>
            <a:endParaRPr lang="it-IT" sz="3600" dirty="0"/>
          </a:p>
          <a:p>
            <a:pPr algn="ctr"/>
            <a:r>
              <a:rPr lang="it-IT" sz="3200" dirty="0">
                <a:hlinkClick r:id="rId4"/>
              </a:rPr>
              <a:t>DUE PRINCIPI DI PARI LEGITTIMITÀ: LA COLLABORAZIONE E LA COMPETIZIONE - Cantiere Terzo Settore</a:t>
            </a:r>
            <a:endParaRPr lang="it-IT" sz="3200" dirty="0"/>
          </a:p>
          <a:p>
            <a:pPr algn="ctr"/>
            <a:r>
              <a:rPr lang="it-IT" sz="3600" dirty="0">
                <a:hlinkClick r:id="rId5"/>
              </a:rPr>
              <a:t>Appello al Governo: «Non disperdiamo i fondi contro la dispersione scolastica» (15/09/2022) - Vita.it</a:t>
            </a:r>
            <a:endParaRPr lang="it-IT" sz="16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6" cstate="print"/>
          <a:srcRect/>
          <a:stretch>
            <a:fillRect/>
          </a:stretch>
        </p:blipFill>
        <p:spPr bwMode="auto">
          <a:xfrm>
            <a:off x="219937" y="184666"/>
            <a:ext cx="1304064" cy="1240592"/>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342373963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871969" y="553998"/>
            <a:ext cx="10439667" cy="4739759"/>
          </a:xfrm>
          <a:prstGeom prst="rect">
            <a:avLst/>
          </a:prstGeom>
          <a:noFill/>
          <a:ln w="9525">
            <a:noFill/>
            <a:miter lim="800000"/>
            <a:headEnd/>
            <a:tailEnd/>
          </a:ln>
        </p:spPr>
        <p:txBody>
          <a:bodyPr wrap="square">
            <a:spAutoFit/>
          </a:bodyPr>
          <a:lstStyle/>
          <a:p>
            <a:pPr algn="ctr"/>
            <a:r>
              <a:rPr lang="it-IT" sz="2800" b="1" dirty="0">
                <a:solidFill>
                  <a:srgbClr val="FF0000"/>
                </a:solidFill>
              </a:rPr>
              <a:t>Il terzo settore e le scuole</a:t>
            </a:r>
            <a:endParaRPr lang="it-IT" sz="2800" b="1" i="1" dirty="0">
              <a:solidFill>
                <a:srgbClr val="FF0000"/>
              </a:solidFill>
            </a:endParaRPr>
          </a:p>
          <a:p>
            <a:pPr algn="ctr"/>
            <a:r>
              <a:rPr lang="it-IT" sz="2000" i="1" dirty="0"/>
              <a:t>Alcune delle FAQ del sito Cantiere del Terzo Settore</a:t>
            </a:r>
            <a:endParaRPr lang="it-IT" sz="1100" i="1" dirty="0"/>
          </a:p>
          <a:p>
            <a:pPr algn="ctr"/>
            <a:r>
              <a:rPr lang="it-IT" sz="2000" b="1" i="0" dirty="0">
                <a:solidFill>
                  <a:srgbClr val="000000"/>
                </a:solidFill>
                <a:effectLst/>
                <a:latin typeface="Gotham Rounded"/>
              </a:rPr>
              <a:t>La co-progettazione deve includere anche la successiva realizzazione delle azioni co-progettate?</a:t>
            </a:r>
            <a:r>
              <a:rPr lang="it-IT" sz="2000" b="0" i="0" dirty="0">
                <a:solidFill>
                  <a:srgbClr val="000000"/>
                </a:solidFill>
                <a:effectLst/>
                <a:latin typeface="Gotham Rounded"/>
              </a:rPr>
              <a:t> Non è la legge ad imporlo, ma è chiaro che da un punto di vista sostanziale sarebbe del tutto contraddittorio affermare la necessità di rispondere ad un bisogno attraverso l’integrazione e la sinergia di più risorse, per poi affidare frazioni di singole azioni attraverso appalti. Se si sceglie la via dell’amministrazione condivisa, è opportuno farlo dall’inizio alla fine!</a:t>
            </a:r>
          </a:p>
          <a:p>
            <a:pPr algn="ctr"/>
            <a:r>
              <a:rPr lang="it-IT" sz="2000" b="1" i="0" dirty="0">
                <a:solidFill>
                  <a:srgbClr val="000000"/>
                </a:solidFill>
                <a:effectLst/>
                <a:latin typeface="Gotham Rounded"/>
              </a:rPr>
              <a:t>Come si conclude un procedimento di co-progettazione</a:t>
            </a:r>
            <a:r>
              <a:rPr lang="it-IT" sz="2000" b="0" i="0" dirty="0">
                <a:solidFill>
                  <a:srgbClr val="000000"/>
                </a:solidFill>
                <a:effectLst/>
                <a:latin typeface="Gotham Rounded"/>
              </a:rPr>
              <a:t>. Si conclude con l’approvazione di </a:t>
            </a:r>
            <a:r>
              <a:rPr lang="it-IT" sz="2000" b="1" i="0" dirty="0">
                <a:solidFill>
                  <a:srgbClr val="000000"/>
                </a:solidFill>
                <a:effectLst/>
                <a:latin typeface="Gotham Rounded"/>
              </a:rPr>
              <a:t>un progetto definitivo</a:t>
            </a:r>
            <a:r>
              <a:rPr lang="it-IT" sz="2000" b="0" i="0" dirty="0">
                <a:solidFill>
                  <a:srgbClr val="000000"/>
                </a:solidFill>
                <a:effectLst/>
                <a:latin typeface="Gotham Rounded"/>
              </a:rPr>
              <a:t> che, se ritenuto dal dirigente coerente con i bisogni indicati nel documento progettuale allegato al bando, origina, ai sensi dell’art. 11 della legge 241/1990, una </a:t>
            </a:r>
            <a:r>
              <a:rPr lang="it-IT" sz="2000" b="1" i="0" dirty="0">
                <a:solidFill>
                  <a:srgbClr val="000000"/>
                </a:solidFill>
                <a:effectLst/>
                <a:latin typeface="Gotham Rounded"/>
              </a:rPr>
              <a:t>convenzione</a:t>
            </a:r>
            <a:r>
              <a:rPr lang="it-IT" sz="2000" b="0" i="0" dirty="0">
                <a:solidFill>
                  <a:srgbClr val="000000"/>
                </a:solidFill>
                <a:effectLst/>
                <a:latin typeface="Gotham Rounded"/>
              </a:rPr>
              <a:t> tra i soggetti coinvolti per la realizzazione di quanto insieme co-progettato. Tale progetto definitivo comporta anche la scelta sull’allocazione delle risorse disponibili (vedi punto successivo) tra i vari partner, in coerenza con le azioni che, secondo il progetto condiviso, ciascuno è chiamato a svolgere.</a:t>
            </a:r>
          </a:p>
          <a:p>
            <a:pPr algn="ctr"/>
            <a:endParaRPr lang="it-IT" sz="14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3" cstate="print"/>
          <a:srcRect/>
          <a:stretch>
            <a:fillRect/>
          </a:stretch>
        </p:blipFill>
        <p:spPr bwMode="auto">
          <a:xfrm>
            <a:off x="219937" y="184666"/>
            <a:ext cx="1304064" cy="1240592"/>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163230189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570271" y="333137"/>
            <a:ext cx="11343305" cy="6524863"/>
          </a:xfrm>
          <a:prstGeom prst="rect">
            <a:avLst/>
          </a:prstGeom>
          <a:noFill/>
          <a:ln w="9525">
            <a:noFill/>
            <a:miter lim="800000"/>
            <a:headEnd/>
            <a:tailEnd/>
          </a:ln>
        </p:spPr>
        <p:txBody>
          <a:bodyPr wrap="square">
            <a:spAutoFit/>
          </a:bodyPr>
          <a:lstStyle/>
          <a:p>
            <a:pPr algn="ctr"/>
            <a:r>
              <a:rPr lang="it-IT" sz="2800" b="1" dirty="0">
                <a:solidFill>
                  <a:srgbClr val="FF0000"/>
                </a:solidFill>
              </a:rPr>
              <a:t>Dall’appello al Ministro Bianchi del 15 settembre 2022 </a:t>
            </a:r>
          </a:p>
          <a:p>
            <a:pPr algn="ctr"/>
            <a:r>
              <a:rPr lang="it-IT" sz="2800" b="1" dirty="0"/>
              <a:t>firmato da Barca, Rossi Doria ed altri</a:t>
            </a:r>
          </a:p>
          <a:p>
            <a:pPr algn="ctr"/>
            <a:r>
              <a:rPr lang="it-IT" sz="1400" b="1" i="1" dirty="0"/>
              <a:t>………………….</a:t>
            </a:r>
          </a:p>
          <a:p>
            <a:pPr algn="l">
              <a:buFont typeface="Arial" panose="020B0604020202020204" pitchFamily="34" charset="0"/>
              <a:buChar char="•"/>
            </a:pPr>
            <a:r>
              <a:rPr lang="it-IT" sz="2000" b="0" i="0" dirty="0">
                <a:solidFill>
                  <a:srgbClr val="1A1A1A"/>
                </a:solidFill>
                <a:effectLst/>
                <a:latin typeface="Noto Sans" panose="020B0502040504020204" pitchFamily="34" charset="0"/>
              </a:rPr>
              <a:t>perché i fondi del PNRR possano apportare nelle scuole </a:t>
            </a:r>
            <a:r>
              <a:rPr lang="it-IT" sz="2000" b="1" i="0" dirty="0">
                <a:solidFill>
                  <a:srgbClr val="222222"/>
                </a:solidFill>
                <a:effectLst/>
                <a:latin typeface="Noto Sans" panose="020B0502040504020204" pitchFamily="34" charset="0"/>
              </a:rPr>
              <a:t>cambiamenti positivi di natura strutturale </a:t>
            </a:r>
            <a:r>
              <a:rPr lang="it-IT" sz="2000" b="0" i="0" dirty="0">
                <a:solidFill>
                  <a:srgbClr val="1A1A1A"/>
                </a:solidFill>
                <a:effectLst/>
                <a:latin typeface="Noto Sans" panose="020B0502040504020204" pitchFamily="34" charset="0"/>
              </a:rPr>
              <a:t>e non esaurirsi ancora una volta in iniziative passeggere;</a:t>
            </a:r>
          </a:p>
          <a:p>
            <a:pPr algn="l">
              <a:buFont typeface="Arial" panose="020B0604020202020204" pitchFamily="34" charset="0"/>
              <a:buChar char="•"/>
            </a:pPr>
            <a:r>
              <a:rPr lang="it-IT" sz="2000" b="0" i="0" dirty="0">
                <a:solidFill>
                  <a:srgbClr val="1A1A1A"/>
                </a:solidFill>
                <a:effectLst/>
                <a:latin typeface="Noto Sans" panose="020B0502040504020204" pitchFamily="34" charset="0"/>
              </a:rPr>
              <a:t>perché </a:t>
            </a:r>
            <a:r>
              <a:rPr lang="it-IT" sz="2000" b="1" i="0" dirty="0">
                <a:solidFill>
                  <a:srgbClr val="222222"/>
                </a:solidFill>
                <a:effectLst/>
                <a:latin typeface="Noto Sans" panose="020B0502040504020204" pitchFamily="34" charset="0"/>
              </a:rPr>
              <a:t>tutti i fondi siano destinati alle finalità previste</a:t>
            </a:r>
            <a:r>
              <a:rPr lang="it-IT" sz="2000" b="0" i="0" dirty="0">
                <a:solidFill>
                  <a:srgbClr val="1A1A1A"/>
                </a:solidFill>
                <a:effectLst/>
                <a:latin typeface="Noto Sans" panose="020B0502040504020204" pitchFamily="34" charset="0"/>
              </a:rPr>
              <a:t> dal decreto, vale a dire il contrasto alla dispersione scolastica e </a:t>
            </a:r>
            <a:r>
              <a:rPr lang="it-IT" sz="2000" b="0" i="0" u="sng" dirty="0">
                <a:solidFill>
                  <a:srgbClr val="1A1A1A"/>
                </a:solidFill>
                <a:effectLst/>
                <a:latin typeface="Noto Sans" panose="020B0502040504020204" pitchFamily="34" charset="0"/>
              </a:rPr>
              <a:t>alle povertà educative</a:t>
            </a:r>
            <a:r>
              <a:rPr lang="it-IT" sz="2000" b="0" i="0" dirty="0">
                <a:solidFill>
                  <a:srgbClr val="1A1A1A"/>
                </a:solidFill>
                <a:effectLst/>
                <a:latin typeface="Noto Sans" panose="020B0502040504020204" pitchFamily="34" charset="0"/>
              </a:rPr>
              <a:t>;</a:t>
            </a:r>
          </a:p>
          <a:p>
            <a:pPr algn="l">
              <a:buFont typeface="Arial" panose="020B0604020202020204" pitchFamily="34" charset="0"/>
              <a:buChar char="•"/>
            </a:pPr>
            <a:r>
              <a:rPr lang="it-IT" sz="2000" b="0" i="0" dirty="0">
                <a:solidFill>
                  <a:srgbClr val="1A1A1A"/>
                </a:solidFill>
                <a:effectLst/>
                <a:latin typeface="Noto Sans" panose="020B0502040504020204" pitchFamily="34" charset="0"/>
              </a:rPr>
              <a:t>perché nella realizzazione dei progetti ci si avvalga di persone e agenzie educative che </a:t>
            </a:r>
            <a:r>
              <a:rPr lang="it-IT" sz="2000" b="1" i="0" dirty="0">
                <a:solidFill>
                  <a:srgbClr val="222222"/>
                </a:solidFill>
                <a:effectLst/>
                <a:latin typeface="Noto Sans" panose="020B0502040504020204" pitchFamily="34" charset="0"/>
              </a:rPr>
              <a:t>hanno dato prova di efficacia </a:t>
            </a:r>
            <a:r>
              <a:rPr lang="it-IT" sz="2000" b="0" i="0" dirty="0">
                <a:solidFill>
                  <a:srgbClr val="1A1A1A"/>
                </a:solidFill>
                <a:effectLst/>
                <a:latin typeface="Noto Sans" panose="020B0502040504020204" pitchFamily="34" charset="0"/>
              </a:rPr>
              <a:t>ai fini degli obiettivi previsti, anche valorizzando le collaborazioni già avviate tra scuole, territorio e </a:t>
            </a:r>
            <a:r>
              <a:rPr lang="it-IT" sz="2000" b="0" i="0" u="sng" dirty="0">
                <a:solidFill>
                  <a:srgbClr val="1A1A1A"/>
                </a:solidFill>
                <a:effectLst/>
                <a:latin typeface="Noto Sans" panose="020B0502040504020204" pitchFamily="34" charset="0"/>
              </a:rPr>
              <a:t>altri attori della comunità educante</a:t>
            </a:r>
            <a:r>
              <a:rPr lang="it-IT" sz="2000" b="0" i="0" dirty="0">
                <a:solidFill>
                  <a:srgbClr val="1A1A1A"/>
                </a:solidFill>
                <a:effectLst/>
                <a:latin typeface="Noto Sans" panose="020B0502040504020204" pitchFamily="34" charset="0"/>
              </a:rPr>
              <a:t>;</a:t>
            </a:r>
          </a:p>
          <a:p>
            <a:pPr algn="l">
              <a:buFont typeface="Arial" panose="020B0604020202020204" pitchFamily="34" charset="0"/>
              <a:buChar char="•"/>
            </a:pPr>
            <a:r>
              <a:rPr lang="it-IT" sz="2000" b="0" i="0" dirty="0">
                <a:solidFill>
                  <a:srgbClr val="1A1A1A"/>
                </a:solidFill>
                <a:effectLst/>
                <a:latin typeface="Noto Sans" panose="020B0502040504020204" pitchFamily="34" charset="0"/>
              </a:rPr>
              <a:t>perché la progettazione </a:t>
            </a:r>
            <a:r>
              <a:rPr lang="it-IT" sz="2000" b="0" i="0" strike="sngStrike" dirty="0">
                <a:solidFill>
                  <a:srgbClr val="1A1A1A"/>
                </a:solidFill>
                <a:effectLst/>
                <a:latin typeface="Noto Sans" panose="020B0502040504020204" pitchFamily="34" charset="0"/>
              </a:rPr>
              <a:t>e</a:t>
            </a:r>
            <a:r>
              <a:rPr lang="it-IT" sz="2000" b="0" i="0" dirty="0">
                <a:solidFill>
                  <a:srgbClr val="1A1A1A"/>
                </a:solidFill>
                <a:effectLst/>
                <a:latin typeface="Noto Sans" panose="020B0502040504020204" pitchFamily="34" charset="0"/>
              </a:rPr>
              <a:t> realizzazione dei progetti avvenga </a:t>
            </a:r>
            <a:r>
              <a:rPr lang="it-IT" sz="2000" b="1" i="0" dirty="0">
                <a:solidFill>
                  <a:srgbClr val="222222"/>
                </a:solidFill>
                <a:effectLst/>
                <a:latin typeface="Noto Sans" panose="020B0502040504020204" pitchFamily="34" charset="0"/>
              </a:rPr>
              <a:t>attraverso il metodo della co-progettazione</a:t>
            </a:r>
            <a:r>
              <a:rPr lang="it-IT" sz="2000" b="0" i="0" dirty="0">
                <a:solidFill>
                  <a:srgbClr val="1A1A1A"/>
                </a:solidFill>
                <a:effectLst/>
                <a:latin typeface="Noto Sans" panose="020B0502040504020204" pitchFamily="34" charset="0"/>
              </a:rPr>
              <a:t>, in un’ottica di </a:t>
            </a:r>
            <a:r>
              <a:rPr lang="it-IT" sz="2000" b="0" i="0" u="sng" dirty="0">
                <a:solidFill>
                  <a:srgbClr val="1A1A1A"/>
                </a:solidFill>
                <a:effectLst/>
                <a:latin typeface="Noto Sans" panose="020B0502040504020204" pitchFamily="34" charset="0"/>
              </a:rPr>
              <a:t>reciproco e paritario riconoscimento tra scuola e i diversi soggetti della comunità educante</a:t>
            </a:r>
            <a:r>
              <a:rPr lang="it-IT" sz="2000" b="0" i="0" dirty="0">
                <a:solidFill>
                  <a:srgbClr val="1A1A1A"/>
                </a:solidFill>
                <a:effectLst/>
                <a:latin typeface="Noto Sans" panose="020B0502040504020204" pitchFamily="34" charset="0"/>
              </a:rPr>
              <a:t>;</a:t>
            </a:r>
          </a:p>
          <a:p>
            <a:pPr algn="l">
              <a:buFont typeface="Arial" panose="020B0604020202020204" pitchFamily="34" charset="0"/>
              <a:buChar char="•"/>
            </a:pPr>
            <a:r>
              <a:rPr lang="it-IT" sz="2000" b="0" i="0" dirty="0">
                <a:solidFill>
                  <a:srgbClr val="1A1A1A"/>
                </a:solidFill>
                <a:effectLst/>
                <a:latin typeface="Noto Sans" panose="020B0502040504020204" pitchFamily="34" charset="0"/>
              </a:rPr>
              <a:t>perché i contributi vengano utilizzati per </a:t>
            </a:r>
            <a:r>
              <a:rPr lang="it-IT" sz="2000" b="1" i="0" dirty="0">
                <a:solidFill>
                  <a:srgbClr val="222222"/>
                </a:solidFill>
                <a:effectLst/>
                <a:latin typeface="Noto Sans" panose="020B0502040504020204" pitchFamily="34" charset="0"/>
              </a:rPr>
              <a:t>favorire il successo formativo di tutti gli studenti </a:t>
            </a:r>
            <a:r>
              <a:rPr lang="it-IT" sz="2000" b="0" i="0" dirty="0">
                <a:solidFill>
                  <a:srgbClr val="1A1A1A"/>
                </a:solidFill>
                <a:effectLst/>
                <a:latin typeface="Noto Sans" panose="020B0502040504020204" pitchFamily="34" charset="0"/>
              </a:rPr>
              <a:t>e in modo particolare di quelli più fragili e per costruire </a:t>
            </a:r>
            <a:r>
              <a:rPr lang="it-IT" sz="2000" b="0" i="0">
                <a:solidFill>
                  <a:srgbClr val="FF0000"/>
                </a:solidFill>
                <a:effectLst/>
                <a:latin typeface="Noto Sans" panose="020B0502040504020204" pitchFamily="34" charset="0"/>
              </a:rPr>
              <a:t>con </a:t>
            </a:r>
            <a:r>
              <a:rPr lang="it-IT" sz="2000" b="0" i="0">
                <a:solidFill>
                  <a:srgbClr val="1A1A1A"/>
                </a:solidFill>
                <a:effectLst/>
                <a:latin typeface="Noto Sans" panose="020B0502040504020204" pitchFamily="34" charset="0"/>
              </a:rPr>
              <a:t>le </a:t>
            </a:r>
            <a:r>
              <a:rPr lang="it-IT" sz="2000" b="1" i="0" dirty="0">
                <a:solidFill>
                  <a:srgbClr val="222222"/>
                </a:solidFill>
                <a:effectLst/>
                <a:latin typeface="Noto Sans" panose="020B0502040504020204" pitchFamily="34" charset="0"/>
              </a:rPr>
              <a:t>scuole presidi a alta densità educativa</a:t>
            </a:r>
            <a:r>
              <a:rPr lang="it-IT" sz="2000" b="0" i="0" dirty="0">
                <a:solidFill>
                  <a:srgbClr val="1A1A1A"/>
                </a:solidFill>
                <a:effectLst/>
                <a:latin typeface="Noto Sans" panose="020B0502040504020204" pitchFamily="34" charset="0"/>
              </a:rPr>
              <a:t>;</a:t>
            </a:r>
          </a:p>
          <a:p>
            <a:pPr algn="l">
              <a:buFont typeface="Arial" panose="020B0604020202020204" pitchFamily="34" charset="0"/>
              <a:buChar char="•"/>
            </a:pPr>
            <a:r>
              <a:rPr lang="it-IT" sz="2000" b="0" i="0" dirty="0">
                <a:solidFill>
                  <a:srgbClr val="1A1A1A"/>
                </a:solidFill>
                <a:effectLst/>
                <a:latin typeface="Noto Sans" panose="020B0502040504020204" pitchFamily="34" charset="0"/>
              </a:rPr>
              <a:t>perché siano anche </a:t>
            </a:r>
            <a:r>
              <a:rPr lang="it-IT" sz="2000" b="0" i="0" u="sng" dirty="0">
                <a:solidFill>
                  <a:srgbClr val="1A1A1A"/>
                </a:solidFill>
                <a:effectLst/>
                <a:latin typeface="Noto Sans" panose="020B0502040504020204" pitchFamily="34" charset="0"/>
              </a:rPr>
              <a:t>occasione per </a:t>
            </a:r>
            <a:r>
              <a:rPr lang="it-IT" sz="2000" b="1" i="0" u="sng" dirty="0">
                <a:solidFill>
                  <a:srgbClr val="222222"/>
                </a:solidFill>
                <a:effectLst/>
                <a:latin typeface="Noto Sans" panose="020B0502040504020204" pitchFamily="34" charset="0"/>
              </a:rPr>
              <a:t>rafforzare i Patti di Comunità</a:t>
            </a:r>
            <a:r>
              <a:rPr lang="it-IT" sz="2000" b="0" i="0" dirty="0">
                <a:solidFill>
                  <a:srgbClr val="1A1A1A"/>
                </a:solidFill>
                <a:effectLst/>
                <a:latin typeface="Noto Sans" panose="020B0502040504020204" pitchFamily="34" charset="0"/>
              </a:rPr>
              <a:t> che rappresentano una delle scommesse più interessanti per aggregare risorse, esperienze e competenze al servizio delle fragilità presenti nella scuola italiana.</a:t>
            </a:r>
          </a:p>
          <a:p>
            <a:pPr algn="ctr"/>
            <a:endParaRPr lang="it-IT" sz="1400" b="1" dirty="0"/>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9" name="Picture 4">
            <a:extLst>
              <a:ext uri="{FF2B5EF4-FFF2-40B4-BE49-F238E27FC236}">
                <a16:creationId xmlns:a16="http://schemas.microsoft.com/office/drawing/2014/main" id="{1F9F4A68-B33C-43F5-9F54-895A2234A63C}"/>
              </a:ext>
            </a:extLst>
          </p:cNvPr>
          <p:cNvPicPr>
            <a:picLocks noChangeAspect="1" noChangeArrowheads="1"/>
          </p:cNvPicPr>
          <p:nvPr/>
        </p:nvPicPr>
        <p:blipFill>
          <a:blip r:embed="rId3" cstate="print"/>
          <a:srcRect/>
          <a:stretch>
            <a:fillRect/>
          </a:stretch>
        </p:blipFill>
        <p:spPr bwMode="auto">
          <a:xfrm>
            <a:off x="219937" y="184666"/>
            <a:ext cx="1304064" cy="1240592"/>
          </a:xfrm>
          <a:prstGeom prst="rect">
            <a:avLst/>
          </a:prstGeom>
          <a:noFill/>
          <a:ln w="9525">
            <a:solidFill>
              <a:srgbClr val="FF0000"/>
            </a:solidFill>
            <a:miter lim="800000"/>
            <a:headEnd/>
            <a:tailEnd/>
          </a:ln>
        </p:spPr>
      </p:pic>
    </p:spTree>
    <p:extLst>
      <p:ext uri="{BB962C8B-B14F-4D97-AF65-F5344CB8AC3E}">
        <p14:creationId xmlns:p14="http://schemas.microsoft.com/office/powerpoint/2010/main" val="6052073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727627" y="605504"/>
            <a:ext cx="10724567" cy="5209118"/>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1000" b="1" dirty="0">
              <a:solidFill>
                <a:srgbClr val="FF0000"/>
              </a:solidFill>
            </a:endParaRPr>
          </a:p>
          <a:p>
            <a:pPr algn="ctr"/>
            <a:r>
              <a:rPr lang="it-IT" sz="2800" b="1" dirty="0"/>
              <a:t>Cosa è il Terzo Settore </a:t>
            </a:r>
          </a:p>
          <a:p>
            <a:pPr algn="ctr"/>
            <a:endParaRPr lang="it-IT" sz="1050" dirty="0"/>
          </a:p>
          <a:p>
            <a:pPr algn="ctr"/>
            <a:r>
              <a:rPr lang="it-IT" sz="2800" dirty="0"/>
              <a:t>Il CTS stabilisce che:</a:t>
            </a:r>
          </a:p>
          <a:p>
            <a:pPr algn="ctr"/>
            <a:r>
              <a:rPr lang="it-IT" sz="2800" i="1" dirty="0">
                <a:solidFill>
                  <a:schemeClr val="tx2"/>
                </a:solidFill>
              </a:rPr>
              <a:t>È </a:t>
            </a:r>
            <a:r>
              <a:rPr lang="it-IT" sz="2800" i="1" u="sng" dirty="0">
                <a:solidFill>
                  <a:schemeClr val="tx2"/>
                </a:solidFill>
              </a:rPr>
              <a:t>riconosciuto il valore e la funzione sociale</a:t>
            </a:r>
            <a:r>
              <a:rPr lang="it-IT" sz="2800" i="1" dirty="0">
                <a:solidFill>
                  <a:schemeClr val="tx2"/>
                </a:solidFill>
              </a:rPr>
              <a:t> degli enti del Terzo settore, dell'associazionismo, dell'attività di volontariato e della cultura e pratica del dono quali espressione di partecipazione, solidarietà e pluralismo, ne è </a:t>
            </a:r>
            <a:r>
              <a:rPr lang="it-IT" sz="2800" i="1" u="sng" dirty="0">
                <a:solidFill>
                  <a:schemeClr val="tx2"/>
                </a:solidFill>
              </a:rPr>
              <a:t>promosso lo sviluppo</a:t>
            </a:r>
            <a:r>
              <a:rPr lang="it-IT" sz="2800" i="1" dirty="0">
                <a:solidFill>
                  <a:schemeClr val="tx2"/>
                </a:solidFill>
              </a:rPr>
              <a:t> salvaguardandone la spontaneità ed autonomia, e ne è </a:t>
            </a:r>
            <a:r>
              <a:rPr lang="it-IT" sz="2800" i="1" u="sng" dirty="0">
                <a:solidFill>
                  <a:schemeClr val="tx2"/>
                </a:solidFill>
              </a:rPr>
              <a:t>favorito l'apporto originale </a:t>
            </a:r>
            <a:r>
              <a:rPr lang="it-IT" sz="2800" i="1" dirty="0">
                <a:solidFill>
                  <a:schemeClr val="tx2"/>
                </a:solidFill>
              </a:rPr>
              <a:t>per il perseguimento di </a:t>
            </a:r>
            <a:r>
              <a:rPr lang="it-IT" sz="2800" b="1" i="1" u="sng" dirty="0">
                <a:solidFill>
                  <a:srgbClr val="FF0000"/>
                </a:solidFill>
              </a:rPr>
              <a:t>finalità civiche, solidaristiche e di utilità sociale</a:t>
            </a:r>
            <a:r>
              <a:rPr lang="it-IT" sz="2800" i="1" dirty="0">
                <a:solidFill>
                  <a:schemeClr val="tx2"/>
                </a:solidFill>
              </a:rPr>
              <a:t>, anche mediante </a:t>
            </a:r>
            <a:r>
              <a:rPr lang="it-IT" sz="2800" b="1" i="1" dirty="0">
                <a:solidFill>
                  <a:schemeClr val="tx2"/>
                </a:solidFill>
              </a:rPr>
              <a:t>forme di collaborazione </a:t>
            </a:r>
            <a:r>
              <a:rPr lang="it-IT" sz="2800" i="1" dirty="0">
                <a:solidFill>
                  <a:schemeClr val="tx2"/>
                </a:solidFill>
              </a:rPr>
              <a:t>con lo Stato, le Regioni, le Province autonome e gli enti locali.</a:t>
            </a:r>
            <a:endParaRPr lang="it-IT" sz="2800" b="1" i="1" dirty="0">
              <a:solidFill>
                <a:schemeClr val="tx2"/>
              </a:solidFill>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82536B86-2A0D-8BB5-47E8-B1427D5008EE}"/>
              </a:ext>
            </a:extLst>
          </p:cNvPr>
          <p:cNvSpPr txBox="1"/>
          <p:nvPr/>
        </p:nvSpPr>
        <p:spPr>
          <a:xfrm>
            <a:off x="10404629" y="1802167"/>
            <a:ext cx="719091" cy="369332"/>
          </a:xfrm>
          <a:prstGeom prst="rect">
            <a:avLst/>
          </a:prstGeom>
          <a:noFill/>
        </p:spPr>
        <p:txBody>
          <a:bodyPr wrap="square" rtlCol="0">
            <a:spAutoFit/>
          </a:bodyPr>
          <a:lstStyle/>
          <a:p>
            <a:r>
              <a:rPr lang="it-IT" dirty="0"/>
              <a:t>Art.2)</a:t>
            </a:r>
          </a:p>
        </p:txBody>
      </p:sp>
    </p:spTree>
    <p:extLst>
      <p:ext uri="{BB962C8B-B14F-4D97-AF65-F5344CB8AC3E}">
        <p14:creationId xmlns:p14="http://schemas.microsoft.com/office/powerpoint/2010/main" val="26979812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727627" y="605504"/>
            <a:ext cx="10724567" cy="5578450"/>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1000" b="1" dirty="0">
              <a:solidFill>
                <a:srgbClr val="FF0000"/>
              </a:solidFill>
            </a:endParaRPr>
          </a:p>
          <a:p>
            <a:pPr algn="ctr"/>
            <a:r>
              <a:rPr lang="it-IT" sz="2800" b="1" dirty="0"/>
              <a:t>Cosa è il Terzo Settore </a:t>
            </a:r>
          </a:p>
          <a:p>
            <a:pPr algn="ctr"/>
            <a:endParaRPr lang="it-IT" sz="1050" dirty="0"/>
          </a:p>
          <a:p>
            <a:pPr algn="ctr"/>
            <a:r>
              <a:rPr lang="it-IT" sz="2800" b="1" dirty="0"/>
              <a:t>Il CTS stabilisce che sono Enti del Terzo Settore:</a:t>
            </a:r>
          </a:p>
          <a:p>
            <a:pPr marL="457200" indent="-457200" algn="ctr">
              <a:buFont typeface="Arial" panose="020B0604020202020204" pitchFamily="34" charset="0"/>
              <a:buChar char="•"/>
            </a:pPr>
            <a:r>
              <a:rPr lang="it-IT" sz="2000" dirty="0"/>
              <a:t>le organizzazioni di volontariato</a:t>
            </a:r>
          </a:p>
          <a:p>
            <a:pPr marL="457200" indent="-457200" algn="ctr">
              <a:buFont typeface="Arial" panose="020B0604020202020204" pitchFamily="34" charset="0"/>
              <a:buChar char="•"/>
            </a:pPr>
            <a:r>
              <a:rPr lang="it-IT" sz="2000" dirty="0"/>
              <a:t>le associazioni di promozione sociale</a:t>
            </a:r>
          </a:p>
          <a:p>
            <a:pPr marL="457200" indent="-457200" algn="ctr">
              <a:buFont typeface="Arial" panose="020B0604020202020204" pitchFamily="34" charset="0"/>
              <a:buChar char="•"/>
            </a:pPr>
            <a:r>
              <a:rPr lang="it-IT" sz="2000" dirty="0"/>
              <a:t>gli enti filantropici </a:t>
            </a:r>
          </a:p>
          <a:p>
            <a:pPr marL="457200" indent="-457200" algn="ctr">
              <a:buFont typeface="Arial" panose="020B0604020202020204" pitchFamily="34" charset="0"/>
              <a:buChar char="•"/>
            </a:pPr>
            <a:r>
              <a:rPr lang="it-IT" sz="2000" dirty="0"/>
              <a:t>le imprese sociali, incluse le cooperative sociali</a:t>
            </a:r>
          </a:p>
          <a:p>
            <a:pPr marL="457200" indent="-457200" algn="ctr">
              <a:buFont typeface="Arial" panose="020B0604020202020204" pitchFamily="34" charset="0"/>
              <a:buChar char="•"/>
            </a:pPr>
            <a:r>
              <a:rPr lang="it-IT" sz="2000" dirty="0"/>
              <a:t>le reti associative</a:t>
            </a:r>
          </a:p>
          <a:p>
            <a:pPr marL="457200" indent="-457200" algn="ctr">
              <a:buFont typeface="Arial" panose="020B0604020202020204" pitchFamily="34" charset="0"/>
              <a:buChar char="•"/>
            </a:pPr>
            <a:r>
              <a:rPr lang="it-IT" sz="2000" dirty="0"/>
              <a:t>le società di mutuo soccorso</a:t>
            </a:r>
          </a:p>
          <a:p>
            <a:pPr marL="457200" indent="-457200" algn="ctr">
              <a:buFont typeface="Arial" panose="020B0604020202020204" pitchFamily="34" charset="0"/>
              <a:buChar char="•"/>
            </a:pPr>
            <a:r>
              <a:rPr lang="it-IT" sz="2000" dirty="0"/>
              <a:t>le associazioni, riconosciute o non riconosciute</a:t>
            </a:r>
          </a:p>
          <a:p>
            <a:pPr marL="457200" indent="-457200" algn="ctr">
              <a:buFont typeface="Arial" panose="020B0604020202020204" pitchFamily="34" charset="0"/>
              <a:buChar char="•"/>
            </a:pPr>
            <a:r>
              <a:rPr lang="it-IT" sz="2000" dirty="0"/>
              <a:t>le fondazioni e gli altri enti di carattere privato </a:t>
            </a:r>
            <a:r>
              <a:rPr lang="it-IT" sz="2000" b="1" u="sng" dirty="0"/>
              <a:t>diversi</a:t>
            </a:r>
            <a:r>
              <a:rPr lang="it-IT" sz="2000" dirty="0"/>
              <a:t> dalle società costituiti per il perseguimento, senza scopo di lucro, di finalità civiche, solidaristiche e di utilità sociale mediante lo svolgimento, in via esclusiva o principale, di una o più attività di interesse generale in forma di azione volontaria o di erogazione gratuita di denaro, beni o servizi, o di mutualità o di produzione o scambio di beni o servizi, </a:t>
            </a:r>
            <a:r>
              <a:rPr lang="it-IT" sz="2000" b="1" dirty="0"/>
              <a:t>ed iscritti nel registro unico nazionale del Terzo settore (RUNTS)</a:t>
            </a:r>
            <a:r>
              <a:rPr lang="it-IT" sz="2000" dirty="0"/>
              <a:t>.</a:t>
            </a:r>
            <a:endParaRPr lang="it-IT" sz="2000" b="1" i="1" dirty="0">
              <a:solidFill>
                <a:schemeClr val="tx2"/>
              </a:solidFill>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EB6A7728-BC36-69D3-9F36-65AA69104BDC}"/>
              </a:ext>
            </a:extLst>
          </p:cNvPr>
          <p:cNvSpPr txBox="1"/>
          <p:nvPr/>
        </p:nvSpPr>
        <p:spPr>
          <a:xfrm>
            <a:off x="10946167" y="2139518"/>
            <a:ext cx="763480" cy="369332"/>
          </a:xfrm>
          <a:prstGeom prst="rect">
            <a:avLst/>
          </a:prstGeom>
          <a:noFill/>
        </p:spPr>
        <p:txBody>
          <a:bodyPr wrap="square" rtlCol="0">
            <a:spAutoFit/>
          </a:bodyPr>
          <a:lstStyle/>
          <a:p>
            <a:r>
              <a:rPr lang="it-IT" dirty="0"/>
              <a:t>Art.4)</a:t>
            </a:r>
          </a:p>
        </p:txBody>
      </p:sp>
    </p:spTree>
    <p:extLst>
      <p:ext uri="{BB962C8B-B14F-4D97-AF65-F5344CB8AC3E}">
        <p14:creationId xmlns:p14="http://schemas.microsoft.com/office/powerpoint/2010/main" val="186252947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727627" y="605504"/>
            <a:ext cx="10724567" cy="4993675"/>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1000" b="1" dirty="0">
              <a:solidFill>
                <a:srgbClr val="FF0000"/>
              </a:solidFill>
            </a:endParaRPr>
          </a:p>
          <a:p>
            <a:pPr algn="ctr"/>
            <a:r>
              <a:rPr lang="it-IT" sz="2800" b="1" dirty="0"/>
              <a:t>Cosa è il Terzo Settore </a:t>
            </a:r>
          </a:p>
          <a:p>
            <a:pPr algn="ctr"/>
            <a:endParaRPr lang="it-IT" sz="1050" dirty="0"/>
          </a:p>
          <a:p>
            <a:pPr algn="ctr"/>
            <a:r>
              <a:rPr lang="it-IT" sz="2800" b="1" u="sng" dirty="0">
                <a:solidFill>
                  <a:srgbClr val="FF0000"/>
                </a:solidFill>
              </a:rPr>
              <a:t>Non sono</a:t>
            </a:r>
            <a:r>
              <a:rPr lang="it-IT" sz="2800" b="1" dirty="0"/>
              <a:t> Enti del Terzo Settore (ETS):</a:t>
            </a:r>
          </a:p>
          <a:p>
            <a:pPr marL="457200" indent="-457200" algn="ctr">
              <a:buFont typeface="Arial" panose="020B0604020202020204" pitchFamily="34" charset="0"/>
              <a:buChar char="•"/>
            </a:pPr>
            <a:r>
              <a:rPr lang="it-IT" sz="2600" dirty="0"/>
              <a:t>le amministrazioni pubbliche </a:t>
            </a:r>
          </a:p>
          <a:p>
            <a:pPr marL="457200" indent="-457200" algn="ctr">
              <a:buFont typeface="Arial" panose="020B0604020202020204" pitchFamily="34" charset="0"/>
              <a:buChar char="•"/>
            </a:pPr>
            <a:r>
              <a:rPr lang="it-IT" sz="2600" dirty="0"/>
              <a:t>le formazioni e le associazioni politiche</a:t>
            </a:r>
          </a:p>
          <a:p>
            <a:pPr marL="457200" indent="-457200" algn="ctr">
              <a:buFont typeface="Arial" panose="020B0604020202020204" pitchFamily="34" charset="0"/>
              <a:buChar char="•"/>
            </a:pPr>
            <a:r>
              <a:rPr lang="it-IT" sz="2600" dirty="0"/>
              <a:t> i sindacati</a:t>
            </a:r>
          </a:p>
          <a:p>
            <a:pPr marL="457200" indent="-457200" algn="ctr">
              <a:buFont typeface="Arial" panose="020B0604020202020204" pitchFamily="34" charset="0"/>
              <a:buChar char="•"/>
            </a:pPr>
            <a:r>
              <a:rPr lang="it-IT" sz="2600" dirty="0"/>
              <a:t>le associazioni professionali e di rappresentanza di categorie economiche</a:t>
            </a:r>
          </a:p>
          <a:p>
            <a:pPr marL="457200" indent="-457200" algn="ctr">
              <a:buFont typeface="Arial" panose="020B0604020202020204" pitchFamily="34" charset="0"/>
              <a:buChar char="•"/>
            </a:pPr>
            <a:r>
              <a:rPr lang="it-IT" sz="2600" dirty="0"/>
              <a:t>le associazioni di datori di lavoro</a:t>
            </a:r>
          </a:p>
          <a:p>
            <a:pPr marL="457200" indent="-457200" algn="ctr">
              <a:buFont typeface="Arial" panose="020B0604020202020204" pitchFamily="34" charset="0"/>
              <a:buChar char="•"/>
            </a:pPr>
            <a:r>
              <a:rPr lang="it-IT" sz="2600" dirty="0"/>
              <a:t>gli enti sottoposti a direzione e coordinamento o controllati dai suddetti enti, ad esclusione dei soggetti operanti nel settore della protezione civile.</a:t>
            </a:r>
          </a:p>
          <a:p>
            <a:pPr algn="ctr"/>
            <a:endParaRPr lang="it-IT" sz="2000" b="1" i="1" dirty="0">
              <a:solidFill>
                <a:schemeClr val="tx2"/>
              </a:solidFill>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CA4503E3-5B1B-85D7-5875-082D5B0EE530}"/>
              </a:ext>
            </a:extLst>
          </p:cNvPr>
          <p:cNvSpPr txBox="1"/>
          <p:nvPr/>
        </p:nvSpPr>
        <p:spPr>
          <a:xfrm>
            <a:off x="10885612" y="2075610"/>
            <a:ext cx="893686" cy="369332"/>
          </a:xfrm>
          <a:prstGeom prst="rect">
            <a:avLst/>
          </a:prstGeom>
          <a:noFill/>
        </p:spPr>
        <p:txBody>
          <a:bodyPr wrap="square" rtlCol="0">
            <a:spAutoFit/>
          </a:bodyPr>
          <a:lstStyle/>
          <a:p>
            <a:r>
              <a:rPr lang="it-IT" dirty="0"/>
              <a:t>Art.4)</a:t>
            </a:r>
          </a:p>
        </p:txBody>
      </p:sp>
    </p:spTree>
    <p:extLst>
      <p:ext uri="{BB962C8B-B14F-4D97-AF65-F5344CB8AC3E}">
        <p14:creationId xmlns:p14="http://schemas.microsoft.com/office/powerpoint/2010/main" val="152149642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442453" y="605504"/>
            <a:ext cx="11316928" cy="5370701"/>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1000" b="1" dirty="0">
              <a:solidFill>
                <a:srgbClr val="FF0000"/>
              </a:solidFill>
            </a:endParaRPr>
          </a:p>
          <a:p>
            <a:pPr algn="ctr"/>
            <a:r>
              <a:rPr lang="it-IT" sz="2800" b="1" dirty="0"/>
              <a:t>Cosa è il Terzo Settore </a:t>
            </a:r>
          </a:p>
          <a:p>
            <a:pPr algn="ctr"/>
            <a:r>
              <a:rPr lang="it-IT" sz="2400" b="1" dirty="0">
                <a:solidFill>
                  <a:schemeClr val="tx2"/>
                </a:solidFill>
              </a:rPr>
              <a:t>Gli Enti del Terzo Settore (ETS) inseriti nel RUNTS </a:t>
            </a:r>
            <a:r>
              <a:rPr lang="it-IT" sz="2400" dirty="0">
                <a:hlinkClick r:id="rId3"/>
              </a:rPr>
              <a:t>Scopri il RUNTS (lavoro.gov.it)</a:t>
            </a:r>
            <a:r>
              <a:rPr lang="it-IT" sz="2400" dirty="0"/>
              <a:t> </a:t>
            </a:r>
            <a:r>
              <a:rPr lang="it-IT" sz="2400" b="1" dirty="0">
                <a:solidFill>
                  <a:schemeClr val="tx2"/>
                </a:solidFill>
              </a:rPr>
              <a:t>sono, al 24 settembre 2022, 44.891 (6.609 accedono al 5x1.000) con la seguente classificazione:</a:t>
            </a:r>
          </a:p>
          <a:p>
            <a:pPr algn="ctr"/>
            <a:endParaRPr lang="it-IT" sz="100" b="1" dirty="0">
              <a:solidFill>
                <a:schemeClr val="tx2"/>
              </a:solidFill>
            </a:endParaRPr>
          </a:p>
          <a:p>
            <a:pPr algn="ctr"/>
            <a:r>
              <a:rPr lang="it-IT" sz="2800" b="1" dirty="0">
                <a:solidFill>
                  <a:srgbClr val="FF0000"/>
                </a:solidFill>
              </a:rPr>
              <a:t>ORGANIZZAZIONI DI VOLONTARIATO </a:t>
            </a:r>
            <a:r>
              <a:rPr lang="it-IT" sz="1600" dirty="0"/>
              <a:t>(ci sono 8.511 enti registrati fra i quali 2.092 con 5x1.000)</a:t>
            </a:r>
          </a:p>
          <a:p>
            <a:pPr algn="ctr"/>
            <a:r>
              <a:rPr lang="it-IT" sz="2800" b="1" dirty="0">
                <a:solidFill>
                  <a:srgbClr val="FF0000"/>
                </a:solidFill>
              </a:rPr>
              <a:t>ASSOCIAZIONI DI PROMOZIONE SOCIALE </a:t>
            </a:r>
            <a:r>
              <a:rPr lang="it-IT" sz="1600" dirty="0"/>
              <a:t>(ci sono 10.217 enti registrati fra i quali 3.185 con 5x1.000)</a:t>
            </a:r>
          </a:p>
          <a:p>
            <a:pPr algn="ctr"/>
            <a:r>
              <a:rPr lang="it-IT" sz="2800" b="1" dirty="0">
                <a:solidFill>
                  <a:srgbClr val="FF0000"/>
                </a:solidFill>
              </a:rPr>
              <a:t>ENTI FILANTROPICI </a:t>
            </a:r>
            <a:r>
              <a:rPr lang="it-IT" sz="1600" dirty="0"/>
              <a:t>(ci sono 62 enti registrati fra i quali 38 con 5x1.000)</a:t>
            </a:r>
          </a:p>
          <a:p>
            <a:pPr algn="ctr"/>
            <a:r>
              <a:rPr lang="it-IT" sz="2800" b="1" dirty="0">
                <a:solidFill>
                  <a:srgbClr val="FF0000"/>
                </a:solidFill>
              </a:rPr>
              <a:t>IMPRESE SOCIALI incluse le cooperative sociali </a:t>
            </a:r>
            <a:r>
              <a:rPr lang="it-IT" sz="1600" dirty="0"/>
              <a:t>(ci sono 24.236 enti fra i quali  348 con 5x1000)</a:t>
            </a:r>
          </a:p>
          <a:p>
            <a:pPr algn="ctr"/>
            <a:r>
              <a:rPr lang="it-IT" sz="2800" b="1" dirty="0">
                <a:solidFill>
                  <a:srgbClr val="FF0000"/>
                </a:solidFill>
              </a:rPr>
              <a:t>RETI ASSOCIATIVE </a:t>
            </a:r>
            <a:r>
              <a:rPr lang="it-IT" sz="1600" dirty="0"/>
              <a:t>(non ci sono reti registrate)</a:t>
            </a:r>
          </a:p>
          <a:p>
            <a:pPr algn="ctr"/>
            <a:r>
              <a:rPr lang="it-IT" sz="2800" b="1" dirty="0">
                <a:solidFill>
                  <a:srgbClr val="FF0000"/>
                </a:solidFill>
              </a:rPr>
              <a:t>SOCIETA' DI MUTUO SOCCORSO </a:t>
            </a:r>
            <a:r>
              <a:rPr lang="it-IT" sz="1600" dirty="0"/>
              <a:t>(ci sono 24 enti registrati fra i quali 6 con 5x1.000)</a:t>
            </a:r>
          </a:p>
          <a:p>
            <a:pPr algn="ctr"/>
            <a:r>
              <a:rPr lang="it-IT" sz="2800" b="1" dirty="0">
                <a:solidFill>
                  <a:srgbClr val="FF0000"/>
                </a:solidFill>
              </a:rPr>
              <a:t>ALTRI ENTI DEL TERZO SETTORE </a:t>
            </a:r>
            <a:r>
              <a:rPr lang="it-IT" sz="1600" dirty="0"/>
              <a:t>(ci sono 1.841 enti registrati fra i quali 940 con 5x1000)</a:t>
            </a:r>
          </a:p>
          <a:p>
            <a:pPr algn="ctr"/>
            <a:r>
              <a:rPr lang="it-IT" sz="2800" dirty="0">
                <a:hlinkClick r:id="rId4"/>
              </a:rPr>
              <a:t>Lista enti (lavoro.gov.it)</a:t>
            </a:r>
            <a:endParaRPr lang="it-IT" sz="2800" b="1" dirty="0">
              <a:solidFill>
                <a:srgbClr val="FF0000"/>
              </a:solidFill>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5"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2EE547A5-6AE6-71EF-38D1-C1AF2AE711FE}"/>
              </a:ext>
            </a:extLst>
          </p:cNvPr>
          <p:cNvSpPr txBox="1"/>
          <p:nvPr/>
        </p:nvSpPr>
        <p:spPr>
          <a:xfrm>
            <a:off x="10681460" y="1105673"/>
            <a:ext cx="985421" cy="369332"/>
          </a:xfrm>
          <a:prstGeom prst="rect">
            <a:avLst/>
          </a:prstGeom>
          <a:noFill/>
        </p:spPr>
        <p:txBody>
          <a:bodyPr wrap="square" rtlCol="0">
            <a:spAutoFit/>
          </a:bodyPr>
          <a:lstStyle/>
          <a:p>
            <a:r>
              <a:rPr lang="it-IT" dirty="0"/>
              <a:t>Art.4)</a:t>
            </a:r>
          </a:p>
        </p:txBody>
      </p:sp>
      <p:sp>
        <p:nvSpPr>
          <p:cNvPr id="5" name="CasellaDiTesto 4">
            <a:extLst>
              <a:ext uri="{FF2B5EF4-FFF2-40B4-BE49-F238E27FC236}">
                <a16:creationId xmlns:a16="http://schemas.microsoft.com/office/drawing/2014/main" id="{02D8DD41-FC10-383B-AF6B-C03E55E3CC23}"/>
              </a:ext>
            </a:extLst>
          </p:cNvPr>
          <p:cNvSpPr txBox="1"/>
          <p:nvPr/>
        </p:nvSpPr>
        <p:spPr>
          <a:xfrm>
            <a:off x="314633" y="5752327"/>
            <a:ext cx="3266768" cy="923330"/>
          </a:xfrm>
          <a:prstGeom prst="rect">
            <a:avLst/>
          </a:prstGeom>
          <a:solidFill>
            <a:srgbClr val="FFFF00"/>
          </a:solidFill>
          <a:ln>
            <a:solidFill>
              <a:schemeClr val="tx2"/>
            </a:solidFill>
          </a:ln>
        </p:spPr>
        <p:txBody>
          <a:bodyPr wrap="square" rtlCol="0">
            <a:spAutoFit/>
          </a:bodyPr>
          <a:lstStyle/>
          <a:p>
            <a:pPr algn="ctr"/>
            <a:r>
              <a:rPr lang="it-IT" dirty="0"/>
              <a:t>11.435 enti si sono iscritti da luglio 2022 - 3.223 dal 1 al 24 settembre 2022</a:t>
            </a:r>
          </a:p>
        </p:txBody>
      </p:sp>
    </p:spTree>
    <p:extLst>
      <p:ext uri="{BB962C8B-B14F-4D97-AF65-F5344CB8AC3E}">
        <p14:creationId xmlns:p14="http://schemas.microsoft.com/office/powerpoint/2010/main" val="167636125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91175" y="401317"/>
            <a:ext cx="10724567" cy="5847755"/>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400" b="1" dirty="0">
              <a:solidFill>
                <a:srgbClr val="FF0000"/>
              </a:solidFill>
            </a:endParaRPr>
          </a:p>
          <a:p>
            <a:pPr algn="ctr"/>
            <a:r>
              <a:rPr lang="it-IT" sz="2800" b="1" dirty="0"/>
              <a:t>Cosa è il Terzo Settore </a:t>
            </a:r>
          </a:p>
          <a:p>
            <a:pPr algn="ctr"/>
            <a:r>
              <a:rPr lang="it-IT" sz="2400" dirty="0"/>
              <a:t>Gli ETS, </a:t>
            </a:r>
            <a:r>
              <a:rPr lang="it-IT" sz="2400" b="1" dirty="0"/>
              <a:t>diversi dalle imprese sociali incluse le cooperative sociali</a:t>
            </a:r>
            <a:r>
              <a:rPr lang="it-IT" sz="2400" dirty="0"/>
              <a:t>, esercitano in via esclusiva o principale una o più attività di interesse generale per il perseguimento, </a:t>
            </a:r>
            <a:r>
              <a:rPr lang="it-IT" sz="2400" u="sng" dirty="0"/>
              <a:t>senza scopo di lucro</a:t>
            </a:r>
            <a:r>
              <a:rPr lang="it-IT" sz="2400" dirty="0"/>
              <a:t>, di </a:t>
            </a:r>
            <a:r>
              <a:rPr lang="it-IT" sz="2400" b="1" dirty="0"/>
              <a:t>finalità civiche</a:t>
            </a:r>
            <a:r>
              <a:rPr lang="it-IT" sz="2400" dirty="0"/>
              <a:t>, </a:t>
            </a:r>
            <a:r>
              <a:rPr lang="it-IT" sz="2400" b="1" dirty="0">
                <a:solidFill>
                  <a:schemeClr val="tx2"/>
                </a:solidFill>
              </a:rPr>
              <a:t>solidaristiche</a:t>
            </a:r>
            <a:r>
              <a:rPr lang="it-IT" sz="2400" dirty="0"/>
              <a:t> e di </a:t>
            </a:r>
            <a:r>
              <a:rPr lang="it-IT" sz="2400" b="1" dirty="0">
                <a:solidFill>
                  <a:srgbClr val="C00000"/>
                </a:solidFill>
              </a:rPr>
              <a:t>utilità sociale</a:t>
            </a:r>
            <a:r>
              <a:rPr lang="it-IT" sz="2400" dirty="0"/>
              <a:t>. </a:t>
            </a:r>
          </a:p>
          <a:p>
            <a:pPr algn="ctr"/>
            <a:r>
              <a:rPr lang="it-IT" sz="2400" dirty="0"/>
              <a:t>Si considerano di interesse generale, se svolte in conformità alle norme particolari che ne disciplinano l'esercizio, le attività (26 attività) indicate all’art.5 del CTS, aventi ad oggetto, relativamente all’istruzione : </a:t>
            </a:r>
          </a:p>
          <a:p>
            <a:pPr algn="ctr"/>
            <a:r>
              <a:rPr lang="it-IT" sz="2400" i="1" dirty="0"/>
              <a:t>d) educazione, istruzione e formazione professionale, ai sensi della legge 28 marzo 2003, n. 53, e successive modificazioni, nonché le attività culturali di interesse sociale con finalità educativa; </a:t>
            </a:r>
          </a:p>
          <a:p>
            <a:pPr algn="ctr"/>
            <a:r>
              <a:rPr lang="it-IT" sz="1400" dirty="0"/>
              <a:t>…………</a:t>
            </a:r>
            <a:endParaRPr lang="it-IT" sz="2400" i="1" dirty="0"/>
          </a:p>
          <a:p>
            <a:pPr algn="ctr"/>
            <a:r>
              <a:rPr lang="it-IT" sz="2400" i="1" dirty="0"/>
              <a:t>l) formazione extra-scolastica, finalizzata alla prevenzione della dispersione scolastica e al successo scolastico e formativo, alla prevenzione del bullismo e al contrasto della povertà educativa;</a:t>
            </a:r>
            <a:endParaRPr lang="it-IT" sz="2800" b="1" dirty="0">
              <a:solidFill>
                <a:srgbClr val="FF0000"/>
              </a:solidFill>
            </a:endParaRP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3" name="CasellaDiTesto 2">
            <a:extLst>
              <a:ext uri="{FF2B5EF4-FFF2-40B4-BE49-F238E27FC236}">
                <a16:creationId xmlns:a16="http://schemas.microsoft.com/office/drawing/2014/main" id="{205F47BD-D790-C022-2C9F-C0D1D015F7A4}"/>
              </a:ext>
            </a:extLst>
          </p:cNvPr>
          <p:cNvSpPr txBox="1"/>
          <p:nvPr/>
        </p:nvSpPr>
        <p:spPr>
          <a:xfrm>
            <a:off x="689094" y="5802250"/>
            <a:ext cx="2806939" cy="646331"/>
          </a:xfrm>
          <a:prstGeom prst="rect">
            <a:avLst/>
          </a:prstGeom>
          <a:solidFill>
            <a:srgbClr val="FFFF00"/>
          </a:solidFill>
          <a:ln>
            <a:solidFill>
              <a:schemeClr val="accent1"/>
            </a:solidFill>
          </a:ln>
        </p:spPr>
        <p:txBody>
          <a:bodyPr wrap="square" rtlCol="0">
            <a:spAutoFit/>
          </a:bodyPr>
          <a:lstStyle/>
          <a:p>
            <a:r>
              <a:rPr lang="it-IT" b="1" dirty="0"/>
              <a:t>L’elenco delle attività può essere integrato con DPCM</a:t>
            </a:r>
          </a:p>
        </p:txBody>
      </p:sp>
      <p:sp>
        <p:nvSpPr>
          <p:cNvPr id="5" name="CasellaDiTesto 4">
            <a:extLst>
              <a:ext uri="{FF2B5EF4-FFF2-40B4-BE49-F238E27FC236}">
                <a16:creationId xmlns:a16="http://schemas.microsoft.com/office/drawing/2014/main" id="{B5370370-CCF8-9153-E198-247082E0027E}"/>
              </a:ext>
            </a:extLst>
          </p:cNvPr>
          <p:cNvSpPr txBox="1"/>
          <p:nvPr/>
        </p:nvSpPr>
        <p:spPr>
          <a:xfrm>
            <a:off x="11310151" y="2175029"/>
            <a:ext cx="692459" cy="338554"/>
          </a:xfrm>
          <a:prstGeom prst="rect">
            <a:avLst/>
          </a:prstGeom>
          <a:noFill/>
        </p:spPr>
        <p:txBody>
          <a:bodyPr wrap="square" rtlCol="0">
            <a:spAutoFit/>
          </a:bodyPr>
          <a:lstStyle/>
          <a:p>
            <a:r>
              <a:rPr lang="it-IT" sz="1600" dirty="0"/>
              <a:t>Art.5)</a:t>
            </a:r>
          </a:p>
        </p:txBody>
      </p:sp>
    </p:spTree>
    <p:extLst>
      <p:ext uri="{BB962C8B-B14F-4D97-AF65-F5344CB8AC3E}">
        <p14:creationId xmlns:p14="http://schemas.microsoft.com/office/powerpoint/2010/main" val="42859533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91175" y="401317"/>
            <a:ext cx="10724567" cy="5078313"/>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400" b="1" dirty="0">
              <a:solidFill>
                <a:srgbClr val="FF0000"/>
              </a:solidFill>
            </a:endParaRPr>
          </a:p>
          <a:p>
            <a:pPr algn="ctr"/>
            <a:r>
              <a:rPr lang="it-IT" sz="3200" b="1" dirty="0"/>
              <a:t>I rapporti degli Enti con la Pubblica Amministrazione </a:t>
            </a:r>
            <a:endParaRPr lang="it-IT" sz="3600" b="1" dirty="0"/>
          </a:p>
          <a:p>
            <a:pPr algn="ctr"/>
            <a:endParaRPr lang="it-IT" sz="1600" dirty="0"/>
          </a:p>
          <a:p>
            <a:pPr algn="ctr"/>
            <a:r>
              <a:rPr lang="it-IT" sz="2400" dirty="0">
                <a:solidFill>
                  <a:schemeClr val="tx2"/>
                </a:solidFill>
              </a:rPr>
              <a:t>I rapporti sono regolati dall’art.55 del CTS che tratta del coinvolgimento degli ETS da parte delle PA.</a:t>
            </a:r>
          </a:p>
          <a:p>
            <a:pPr algn="ctr"/>
            <a:r>
              <a:rPr lang="it-IT" sz="2400" b="1" dirty="0"/>
              <a:t>I principi da rispettare</a:t>
            </a:r>
            <a:r>
              <a:rPr lang="it-IT" sz="2400" dirty="0"/>
              <a:t>: sussidiarietà, cooperazione, efficacia, efficienza ed economicità, omogeneità, copertura finanziaria e patrimoniale, responsabilità ed unicità dell'amministrazione, autonomia organizzativa e regolamentare. </a:t>
            </a:r>
          </a:p>
          <a:p>
            <a:pPr algn="ctr"/>
            <a:r>
              <a:rPr lang="it-IT" sz="2400" b="1" dirty="0"/>
              <a:t>I compiti delle PA</a:t>
            </a:r>
            <a:r>
              <a:rPr lang="it-IT" sz="2400" dirty="0"/>
              <a:t>: nell'esercizio delle funzioni di programmazione e organizzazione a livello territoriale degli interventi e dei servizi nei settori di attività (rif.art.5) </a:t>
            </a:r>
            <a:r>
              <a:rPr lang="it-IT" sz="2400" b="1" u="sng" dirty="0">
                <a:solidFill>
                  <a:srgbClr val="FF0000"/>
                </a:solidFill>
              </a:rPr>
              <a:t>assicurano</a:t>
            </a:r>
            <a:r>
              <a:rPr lang="it-IT" sz="2400" dirty="0"/>
              <a:t> il coinvolgimento attivo degli ETS, attraverso forme di </a:t>
            </a:r>
            <a:r>
              <a:rPr lang="it-IT" sz="2400" b="1" dirty="0"/>
              <a:t>co-programmazione</a:t>
            </a:r>
            <a:r>
              <a:rPr lang="it-IT" sz="2400" dirty="0"/>
              <a:t> e </a:t>
            </a:r>
            <a:r>
              <a:rPr lang="it-IT" sz="2400" b="1" dirty="0"/>
              <a:t>co-progettazione</a:t>
            </a:r>
            <a:r>
              <a:rPr lang="it-IT" sz="2400" dirty="0"/>
              <a:t> e </a:t>
            </a:r>
            <a:r>
              <a:rPr lang="it-IT" sz="2400" b="1" dirty="0"/>
              <a:t>accreditamento</a:t>
            </a:r>
            <a:r>
              <a:rPr lang="it-IT" sz="2400" dirty="0"/>
              <a:t> (nel rispetto dei principi della legge 241/2990). </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5" name="CasellaDiTesto 4">
            <a:extLst>
              <a:ext uri="{FF2B5EF4-FFF2-40B4-BE49-F238E27FC236}">
                <a16:creationId xmlns:a16="http://schemas.microsoft.com/office/drawing/2014/main" id="{C7D8FC72-7A96-F626-D533-1D094FBFBE39}"/>
              </a:ext>
            </a:extLst>
          </p:cNvPr>
          <p:cNvSpPr txBox="1"/>
          <p:nvPr/>
        </p:nvSpPr>
        <p:spPr>
          <a:xfrm>
            <a:off x="10962968" y="2300748"/>
            <a:ext cx="950608" cy="369332"/>
          </a:xfrm>
          <a:prstGeom prst="rect">
            <a:avLst/>
          </a:prstGeom>
          <a:noFill/>
        </p:spPr>
        <p:txBody>
          <a:bodyPr wrap="square" rtlCol="0">
            <a:spAutoFit/>
          </a:bodyPr>
          <a:lstStyle/>
          <a:p>
            <a:r>
              <a:rPr lang="it-IT" dirty="0"/>
              <a:t>Art.55)</a:t>
            </a:r>
          </a:p>
        </p:txBody>
      </p:sp>
    </p:spTree>
    <p:extLst>
      <p:ext uri="{BB962C8B-B14F-4D97-AF65-F5344CB8AC3E}">
        <p14:creationId xmlns:p14="http://schemas.microsoft.com/office/powerpoint/2010/main" val="18343709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1"/>
          </p:nvPr>
        </p:nvSpPr>
        <p:spPr/>
        <p:txBody>
          <a:bodyPr/>
          <a:lstStyle/>
          <a:p>
            <a:pPr>
              <a:defRPr/>
            </a:pPr>
            <a:r>
              <a:rPr lang="it-IT" altLang="it-IT" dirty="0"/>
              <a:t>Proteo Fare Sapere</a:t>
            </a:r>
          </a:p>
        </p:txBody>
      </p:sp>
      <p:sp>
        <p:nvSpPr>
          <p:cNvPr id="2051" name="Segnaposto numero diapositiva 1"/>
          <p:cNvSpPr>
            <a:spLocks noGrp="1"/>
          </p:cNvSpPr>
          <p:nvPr>
            <p:ph type="sldNum" sz="quarter" idx="12"/>
          </p:nvPr>
        </p:nvSpPr>
        <p:spPr bwMode="auto">
          <a:xfrm>
            <a:off x="8610599" y="6087898"/>
            <a:ext cx="3302977" cy="633578"/>
          </a:xfrm>
          <a:noFill/>
          <a:ln>
            <a:miter lim="800000"/>
            <a:headEnd/>
            <a:tailEnd/>
          </a:ln>
        </p:spPr>
        <p:txBody>
          <a:bodyPr/>
          <a:lstStyle/>
          <a:p>
            <a:pPr algn="ctr"/>
            <a:r>
              <a:rPr lang="it-IT" sz="1800" b="1" i="1" dirty="0">
                <a:solidFill>
                  <a:srgbClr val="FF0000"/>
                </a:solidFill>
              </a:rPr>
              <a:t>Gianni Carlini</a:t>
            </a:r>
          </a:p>
        </p:txBody>
      </p:sp>
      <p:sp>
        <p:nvSpPr>
          <p:cNvPr id="2052" name="Text Box 39"/>
          <p:cNvSpPr txBox="1">
            <a:spLocks noChangeArrowheads="1"/>
          </p:cNvSpPr>
          <p:nvPr/>
        </p:nvSpPr>
        <p:spPr bwMode="auto">
          <a:xfrm>
            <a:off x="691175" y="401317"/>
            <a:ext cx="10724567" cy="4955203"/>
          </a:xfrm>
          <a:prstGeom prst="rect">
            <a:avLst/>
          </a:prstGeom>
          <a:noFill/>
          <a:ln w="9525">
            <a:noFill/>
            <a:miter lim="800000"/>
            <a:headEnd/>
            <a:tailEnd/>
          </a:ln>
        </p:spPr>
        <p:txBody>
          <a:bodyPr wrap="square">
            <a:spAutoFit/>
          </a:bodyPr>
          <a:lstStyle/>
          <a:p>
            <a:pPr algn="ctr"/>
            <a:r>
              <a:rPr lang="it-IT" sz="3200" b="1" dirty="0">
                <a:solidFill>
                  <a:srgbClr val="FF0000"/>
                </a:solidFill>
              </a:rPr>
              <a:t>I RAPPORTI FRA LE SCUOLE E IL TERZO SETTORE</a:t>
            </a:r>
          </a:p>
          <a:p>
            <a:pPr algn="ctr"/>
            <a:endParaRPr lang="it-IT" sz="400" b="1" dirty="0">
              <a:solidFill>
                <a:srgbClr val="FF0000"/>
              </a:solidFill>
            </a:endParaRPr>
          </a:p>
          <a:p>
            <a:pPr algn="ctr"/>
            <a:r>
              <a:rPr lang="it-IT" sz="3200" b="1" dirty="0"/>
              <a:t>I rapporti degli Enti con la Pubblica Amministrazione </a:t>
            </a:r>
            <a:endParaRPr lang="it-IT" sz="3600" b="1" dirty="0"/>
          </a:p>
          <a:p>
            <a:pPr algn="ctr"/>
            <a:endParaRPr lang="it-IT" sz="1600" dirty="0"/>
          </a:p>
          <a:p>
            <a:pPr algn="ctr"/>
            <a:r>
              <a:rPr lang="it-IT" sz="2400" dirty="0">
                <a:solidFill>
                  <a:schemeClr val="tx2"/>
                </a:solidFill>
              </a:rPr>
              <a:t>I rapporti sono regolati dall’art.55 del CTS che tratta del coinvolgimento degli ETS da parte delle PA.</a:t>
            </a:r>
          </a:p>
          <a:p>
            <a:pPr algn="ctr"/>
            <a:r>
              <a:rPr lang="it-IT" sz="2400" dirty="0"/>
              <a:t>La </a:t>
            </a:r>
            <a:r>
              <a:rPr lang="it-IT" sz="2400" b="1" dirty="0"/>
              <a:t>co-programmazione</a:t>
            </a:r>
            <a:r>
              <a:rPr lang="it-IT" sz="2400" dirty="0"/>
              <a:t> è finalizzata all'individuazione da parte della PA procedente: </a:t>
            </a:r>
          </a:p>
          <a:p>
            <a:pPr marL="342900" indent="-342900" algn="ctr">
              <a:buFont typeface="Arial" panose="020B0604020202020204" pitchFamily="34" charset="0"/>
              <a:buChar char="•"/>
            </a:pPr>
            <a:r>
              <a:rPr lang="it-IT" sz="2200" dirty="0"/>
              <a:t>dei bisogni da soddisfare</a:t>
            </a:r>
          </a:p>
          <a:p>
            <a:pPr marL="342900" indent="-342900" algn="ctr">
              <a:buFont typeface="Arial" panose="020B0604020202020204" pitchFamily="34" charset="0"/>
              <a:buChar char="•"/>
            </a:pPr>
            <a:r>
              <a:rPr lang="it-IT" sz="2200" dirty="0"/>
              <a:t>degli interventi a tal fine necessari</a:t>
            </a:r>
          </a:p>
          <a:p>
            <a:pPr marL="342900" indent="-342900" algn="ctr">
              <a:buFont typeface="Arial" panose="020B0604020202020204" pitchFamily="34" charset="0"/>
              <a:buChar char="•"/>
            </a:pPr>
            <a:r>
              <a:rPr lang="it-IT" sz="2200" dirty="0"/>
              <a:t>delle modalità di realizzazione degli stessi </a:t>
            </a:r>
          </a:p>
          <a:p>
            <a:pPr marL="342900" indent="-342900" algn="ctr">
              <a:buFont typeface="Arial" panose="020B0604020202020204" pitchFamily="34" charset="0"/>
              <a:buChar char="•"/>
            </a:pPr>
            <a:r>
              <a:rPr lang="it-IT" sz="2200" dirty="0"/>
              <a:t>delle risorse disponibili</a:t>
            </a:r>
          </a:p>
          <a:p>
            <a:pPr algn="ctr"/>
            <a:r>
              <a:rPr lang="it-IT" sz="2400" dirty="0"/>
              <a:t>La </a:t>
            </a:r>
            <a:r>
              <a:rPr lang="it-IT" sz="2400" b="1" dirty="0"/>
              <a:t>co-progettazione</a:t>
            </a:r>
            <a:r>
              <a:rPr lang="it-IT" sz="2400" dirty="0"/>
              <a:t> è finalizzata alla definizione ed eventualmente alla realizzazione di specifici progetti di servizio o di intervento finalizzati a soddisfare bisogni definiti, alla luce degli strumenti di programmazione </a:t>
            </a:r>
          </a:p>
        </p:txBody>
      </p:sp>
      <p:sp>
        <p:nvSpPr>
          <p:cNvPr id="2053"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pPr eaLnBrk="1" hangingPunct="1"/>
            <a:endParaRPr lang="it-IT" altLang="it-IT"/>
          </a:p>
        </p:txBody>
      </p:sp>
      <p:pic>
        <p:nvPicPr>
          <p:cNvPr id="2" name="Picture 4">
            <a:extLst>
              <a:ext uri="{FF2B5EF4-FFF2-40B4-BE49-F238E27FC236}">
                <a16:creationId xmlns:a16="http://schemas.microsoft.com/office/drawing/2014/main" id="{928B2C8E-9238-61AF-A9A8-1ED5E5DED47A}"/>
              </a:ext>
            </a:extLst>
          </p:cNvPr>
          <p:cNvPicPr>
            <a:picLocks noChangeAspect="1" noChangeArrowheads="1"/>
          </p:cNvPicPr>
          <p:nvPr/>
        </p:nvPicPr>
        <p:blipFill>
          <a:blip r:embed="rId3" cstate="print"/>
          <a:srcRect/>
          <a:stretch>
            <a:fillRect/>
          </a:stretch>
        </p:blipFill>
        <p:spPr bwMode="auto">
          <a:xfrm>
            <a:off x="193340" y="184666"/>
            <a:ext cx="1162242" cy="1105673"/>
          </a:xfrm>
          <a:prstGeom prst="rect">
            <a:avLst/>
          </a:prstGeom>
          <a:noFill/>
          <a:ln w="9525">
            <a:solidFill>
              <a:srgbClr val="FF0000"/>
            </a:solidFill>
            <a:miter lim="800000"/>
            <a:headEnd/>
            <a:tailEnd/>
          </a:ln>
        </p:spPr>
      </p:pic>
      <p:sp>
        <p:nvSpPr>
          <p:cNvPr id="5" name="CasellaDiTesto 4">
            <a:extLst>
              <a:ext uri="{FF2B5EF4-FFF2-40B4-BE49-F238E27FC236}">
                <a16:creationId xmlns:a16="http://schemas.microsoft.com/office/drawing/2014/main" id="{985E5EA6-D226-5951-70FF-5655B78899B1}"/>
              </a:ext>
            </a:extLst>
          </p:cNvPr>
          <p:cNvSpPr txBox="1"/>
          <p:nvPr/>
        </p:nvSpPr>
        <p:spPr>
          <a:xfrm>
            <a:off x="10668000" y="3165987"/>
            <a:ext cx="950608" cy="369332"/>
          </a:xfrm>
          <a:prstGeom prst="rect">
            <a:avLst/>
          </a:prstGeom>
          <a:noFill/>
        </p:spPr>
        <p:txBody>
          <a:bodyPr wrap="square" rtlCol="0">
            <a:spAutoFit/>
          </a:bodyPr>
          <a:lstStyle/>
          <a:p>
            <a:r>
              <a:rPr lang="it-IT" dirty="0"/>
              <a:t>Art.55)</a:t>
            </a:r>
          </a:p>
        </p:txBody>
      </p:sp>
      <p:sp>
        <p:nvSpPr>
          <p:cNvPr id="6" name="CasellaDiTesto 5">
            <a:extLst>
              <a:ext uri="{FF2B5EF4-FFF2-40B4-BE49-F238E27FC236}">
                <a16:creationId xmlns:a16="http://schemas.microsoft.com/office/drawing/2014/main" id="{C790C912-FD52-0613-442A-A905FD8E110D}"/>
              </a:ext>
            </a:extLst>
          </p:cNvPr>
          <p:cNvSpPr txBox="1"/>
          <p:nvPr/>
        </p:nvSpPr>
        <p:spPr>
          <a:xfrm>
            <a:off x="278424" y="5574890"/>
            <a:ext cx="11635152" cy="369332"/>
          </a:xfrm>
          <a:prstGeom prst="rect">
            <a:avLst/>
          </a:prstGeom>
          <a:noFill/>
        </p:spPr>
        <p:txBody>
          <a:bodyPr wrap="square" rtlCol="0">
            <a:spAutoFit/>
          </a:bodyPr>
          <a:lstStyle/>
          <a:p>
            <a:r>
              <a:rPr lang="it-IT" dirty="0"/>
              <a:t>Per approfondire le due tipologie vedere il DM n 72 del 31 marzo 2021 </a:t>
            </a:r>
            <a:r>
              <a:rPr lang="it-IT" dirty="0">
                <a:hlinkClick r:id="rId4"/>
              </a:rPr>
              <a:t>DM-72-del-31032021.pdf (lavoro.gov.it)</a:t>
            </a:r>
            <a:endParaRPr lang="it-IT" dirty="0"/>
          </a:p>
        </p:txBody>
      </p:sp>
    </p:spTree>
    <p:extLst>
      <p:ext uri="{BB962C8B-B14F-4D97-AF65-F5344CB8AC3E}">
        <p14:creationId xmlns:p14="http://schemas.microsoft.com/office/powerpoint/2010/main" val="3335187195"/>
      </p:ext>
    </p:extLst>
  </p:cSld>
  <p:clrMapOvr>
    <a:masterClrMapping/>
  </p:clrMapOvr>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10830</TotalTime>
  <Words>4393</Words>
  <Application>Microsoft Office PowerPoint</Application>
  <PresentationFormat>Widescreen</PresentationFormat>
  <Paragraphs>384</Paragraphs>
  <Slides>26</Slides>
  <Notes>26</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26</vt:i4>
      </vt:variant>
    </vt:vector>
  </HeadingPairs>
  <TitlesOfParts>
    <vt:vector size="33" baseType="lpstr">
      <vt:lpstr>Arial</vt:lpstr>
      <vt:lpstr>Calibri</vt:lpstr>
      <vt:lpstr>Calibri Light</vt:lpstr>
      <vt:lpstr>Courier New</vt:lpstr>
      <vt:lpstr>Gotham Rounded</vt:lpstr>
      <vt:lpstr>Noto Sans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gianni</dc:creator>
  <cp:lastModifiedBy>gianni</cp:lastModifiedBy>
  <cp:revision>55</cp:revision>
  <dcterms:created xsi:type="dcterms:W3CDTF">2022-09-01T13:21:16Z</dcterms:created>
  <dcterms:modified xsi:type="dcterms:W3CDTF">2022-10-12T10:34:38Z</dcterms:modified>
</cp:coreProperties>
</file>