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77" r:id="rId3"/>
    <p:sldId id="257" r:id="rId4"/>
    <p:sldId id="258" r:id="rId5"/>
    <p:sldId id="259" r:id="rId6"/>
    <p:sldId id="260" r:id="rId7"/>
    <p:sldId id="279" r:id="rId8"/>
    <p:sldId id="261" r:id="rId9"/>
    <p:sldId id="262" r:id="rId10"/>
    <p:sldId id="276" r:id="rId11"/>
    <p:sldId id="263" r:id="rId12"/>
    <p:sldId id="265" r:id="rId13"/>
    <p:sldId id="264" r:id="rId14"/>
    <p:sldId id="268" r:id="rId15"/>
    <p:sldId id="272" r:id="rId16"/>
    <p:sldId id="274" r:id="rId17"/>
    <p:sldId id="266" r:id="rId18"/>
    <p:sldId id="269" r:id="rId19"/>
    <p:sldId id="270" r:id="rId20"/>
    <p:sldId id="273" r:id="rId21"/>
    <p:sldId id="275" r:id="rId22"/>
    <p:sldId id="278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02B06-9927-4521-B5E4-DD28A690704A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093B7-7F3B-48CF-B3D7-ABD99B6113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718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093B7-7F3B-48CF-B3D7-ABD99B6113B1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32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F10919-5100-4984-80FE-325A009320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71EC8CF-4F26-43DB-A7E9-61DFFC119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47FD77-C9C3-4FEE-B3EA-8FC69C6D7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F100-20C7-47D7-BA14-B7F99433387F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24D7C5-3BAD-47DA-8C39-BC56D20D9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D305EA-6B78-4200-BB9D-FD150E7A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0797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3FABFF-7B8C-4A30-A88F-1037D0B1C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A96CD2-9684-4EB4-8EBC-DAB67055A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7D3EEA-5039-4B5A-893E-36A19077B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2CEFF-601F-4BB0-9511-61D3BBE04CF2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AC16C5-ED8D-48D2-9601-C22CFB750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16EE2D-5950-4877-9846-25C33CB3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44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1E97379-746B-48DE-88BE-926011B060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B6254ED-63AC-4B7F-A575-32361277F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133EB6-0CA4-45DF-951E-EAFAC77E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A0FB0-CC14-4617-9F4D-45A615E08F56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FD83AF-80EE-4D6C-94DF-B185995A1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CF194F-1AC6-41B1-8788-93668858C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655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EBA781-0836-45EC-8D8F-162EC6AD8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96B816-B527-4311-A1AD-B664FD765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4F684B-722B-4799-BC87-06E84910B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8A781F-179E-4045-BCFD-FE3CBD2B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5F14AB-632D-4F5E-8775-5C36F301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07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F1EFA1-A9C0-44C9-8E82-9E864DAF6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8D2A2AD-8260-4F1C-B602-B3BE556A3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44E120-715A-4052-8E1A-A6E1A215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A811-D9BA-4050-AC5D-46049862C07B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918103-F642-4FE6-9798-4D1EBA4CB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D109BF-BD67-42FE-9D9A-E422CC0A4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046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9D710A-1D32-477D-86B9-9C3064E15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036253-A3F7-4642-9690-CACC45261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DCDA9F6-6DB4-48B4-A240-2AE52F194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56FEB11-5565-4F28-9E01-08A7323F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D4BB-33A7-4F66-873F-CE9CED1D5B9A}" type="datetime1">
              <a:rPr lang="it-IT" smtClean="0"/>
              <a:t>30/10/2023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F74318-7D7D-4FA3-B6CD-67D56E3D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0C2336-9B10-4519-A109-0F59B92BF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638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68AA5E-39F5-45F1-ACA8-B33DD82E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F7EA46-1BA6-4F92-82A7-04B9DA986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FD8AD70-C05B-4D47-A7BB-2664A81BD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57037D-2F36-4A72-BFAA-B015F94482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4663DFF-2C85-4E45-B6AB-496235FC42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C72143D-6A09-49BA-B897-B8762FA0F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BF75-F6A7-4C9D-B80C-438ED1BF0D9E}" type="datetime1">
              <a:rPr lang="it-IT" smtClean="0"/>
              <a:t>30/10/2023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04BEC87-1C81-4F96-B793-1A29E2B5E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736006C-D74F-4F1D-9C6F-8497EEF41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72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93E63D-8E28-4B72-8729-C149E1D2F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FD5209B-5143-45E4-83CD-0A46F0C64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9164-6882-4C7E-935D-6324293DF55E}" type="datetime1">
              <a:rPr lang="it-IT" smtClean="0"/>
              <a:t>30/10/2023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6519A90-678C-41E3-9239-1602ABBAA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0A1CBED-59C3-44A3-BE3A-D94DC8449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83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DE41154-BDF2-42C0-872D-DC6CC601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C52E-6E7E-49B5-A5D2-34BEB1430D1C}" type="datetime1">
              <a:rPr lang="it-IT" smtClean="0"/>
              <a:t>30/10/2023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87DEB8-A2FD-4408-B883-D965028F2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EB03C5B-BC81-4913-8A2E-A73D96BE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54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89EB9C-5A0A-4098-B79B-2E202A93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27CDBE-3BEB-4283-A5FC-1A4C6568A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F626F6A-CA6C-460B-B30F-ECD680CE7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0ECA618-A604-430F-8F50-3D1A0339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5A3F-B34E-47F8-A074-D60C5BA2A81B}" type="datetime1">
              <a:rPr lang="it-IT" smtClean="0"/>
              <a:t>30/10/2023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02B614-120F-4EFD-856B-7A740EF71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C140217-2AC6-47A5-ABC7-9737E4D49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59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3E183-A16B-43A2-B157-EF50F6DCC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769C515-9556-4DBB-871A-8527D6142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840AF4D-23E5-49D8-8DE9-CE09793D0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A51A01-1B10-48ED-8ABD-D3BA80941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C7C3-78A7-4EDE-AF5C-9FF1A3E27E43}" type="datetime1">
              <a:rPr lang="it-IT" smtClean="0"/>
              <a:t>30/10/2023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A464BC0-A06A-4D5A-8AF3-F81422194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F0E12CB-28D6-41F9-9A70-71980E8C0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12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D9CF14F-82E9-4F43-B2B8-EA7A8FD15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B58B60-A736-48B3-B933-4E5126A7F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57C204-9762-42C7-9DD4-093C9A5BD1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79BF2-1BAE-46B9-931D-20080916827F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87B0FC-9E06-4C88-A750-417EB8927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12C3F9-7BAD-4E9F-A616-1D6C3951B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D9C3D-14F5-400E-B957-93FBF96648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19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67D816-C6A4-4CBA-A46F-A36D6705FF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4800" b="1" dirty="0"/>
              <a:t>L’autonomia regionale differenziata</a:t>
            </a:r>
            <a:br>
              <a:rPr lang="it-IT" sz="4800" b="1" dirty="0"/>
            </a:br>
            <a:r>
              <a:rPr lang="it-IT" sz="3600" b="1" dirty="0"/>
              <a:t>(regionalismo «asimmetrico»)</a:t>
            </a:r>
            <a:br>
              <a:rPr lang="it-IT" sz="3600" b="1" dirty="0"/>
            </a:br>
            <a:r>
              <a:rPr lang="it-IT" sz="4800" b="1" dirty="0"/>
              <a:t>quali ricadute sul sistema scolastico?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1BB2813-9CAB-4F4E-9585-C8E9F6942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dirty="0"/>
              <a:t>Il disegno di Legge (detto «Calderoli») all’esame del Parlamento </a:t>
            </a:r>
          </a:p>
          <a:p>
            <a:r>
              <a:rPr lang="it-IT" dirty="0"/>
              <a:t>(Atto Senato n. 615)</a:t>
            </a:r>
          </a:p>
          <a:p>
            <a:r>
              <a:rPr lang="it-IT" sz="1800" b="0" i="0" u="none" strike="noStrike" baseline="0" dirty="0">
                <a:solidFill>
                  <a:srgbClr val="000000"/>
                </a:solidFill>
                <a:latin typeface="Times LT Std"/>
              </a:rPr>
              <a:t> </a:t>
            </a:r>
            <a:r>
              <a:rPr lang="it-IT" sz="1800" b="1" i="0" u="none" strike="noStrike" baseline="0" dirty="0">
                <a:solidFill>
                  <a:srgbClr val="2A292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Disposizioni per l’attuazione dell’autonomia differenziata delle Regioni a statuto ordinario ai sensi dell’articolo 116, terzo comma, della Costituzione </a:t>
            </a:r>
            <a:endParaRPr lang="it-I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001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DEE6CC-E5E5-4F1A-A244-3FA79526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I livelli essenziali delle prestazioni (LEP)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FF3B5C-8BDC-4210-9CCC-DCED67A7D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39" y="1149292"/>
            <a:ext cx="11249636" cy="520705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,Bold"/>
              </a:rPr>
              <a:t>La determinazione dei LEP</a:t>
            </a:r>
            <a:r>
              <a:rPr lang="it-IT" sz="2400" b="1" dirty="0">
                <a:solidFill>
                  <a:srgbClr val="000000"/>
                </a:solidFill>
                <a:ea typeface="Calibri" panose="020F0502020204030204" pitchFamily="34" charset="0"/>
                <a:cs typeface="TrebuchetMS,Bold"/>
              </a:rPr>
              <a:t> sta</a:t>
            </a:r>
            <a:r>
              <a:rPr lang="it-IT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,Bold"/>
              </a:rPr>
              <a:t> avvenendo non in modo autonomo, ma in senso ancillare ai percorsi di autonomia differenziata</a:t>
            </a:r>
            <a:r>
              <a:rPr lang="it-IT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. Vi è il forte rischio che tale </a:t>
            </a:r>
            <a:r>
              <a:rPr lang="it-IT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,Bold"/>
              </a:rPr>
              <a:t>determinazione venga svolta “al ribasso</a:t>
            </a:r>
            <a:r>
              <a:rPr lang="it-IT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”, perché è previsto che essa avvenga a risorse invariate, con una </a:t>
            </a:r>
            <a:r>
              <a:rPr lang="it-IT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,Bold"/>
              </a:rPr>
              <a:t>“cristallizzazione” dell’esistente </a:t>
            </a:r>
            <a:r>
              <a:rPr lang="it-IT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(creando le condizioni per il perpetuarsi e allargarsi delle diseguaglianze).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Occorrerebbe invece che vi fosse primariamente – come previsto da Costituzione – un percorso parlamentare per la definizione dei LEP (anche sociali) e per il loro finanziamento: solo allora si potrebbe affrontare il tema di una eventuale maggiore autonomia alle Regioni, evitando fughe in avanti, su materie specifiche e adeguatamente motivate, </a:t>
            </a:r>
            <a:r>
              <a:rPr lang="it-IT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,Bold"/>
              </a:rPr>
              <a:t>prevedendo l’effettiva realizzazione dei LEP come condizione indispensabile per procedere alle intese.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solidFill>
                  <a:srgbClr val="000000"/>
                </a:solidFill>
                <a:effectLst/>
                <a:latin typeface="TrebuchetMS"/>
                <a:ea typeface="Calibri" panose="020F0502020204030204" pitchFamily="34" charset="0"/>
                <a:cs typeface="TrebuchetMS"/>
              </a:rPr>
              <a:t>Nota: sarebbe opportuno porre, oltre alla definizione, anche </a:t>
            </a:r>
            <a:r>
              <a:rPr lang="it-IT" sz="1800" b="1" dirty="0">
                <a:solidFill>
                  <a:srgbClr val="000000"/>
                </a:solidFill>
                <a:effectLst/>
                <a:latin typeface="TrebuchetMS,Bold"/>
                <a:ea typeface="Calibri" panose="020F0502020204030204" pitchFamily="34" charset="0"/>
                <a:cs typeface="TrebuchetMS,Bold"/>
              </a:rPr>
              <a:t>l’effettiva realizzazione dei LEP come condizione indispensabile per procedere alle intese </a:t>
            </a:r>
            <a:r>
              <a:rPr lang="it-IT" sz="1800" dirty="0">
                <a:solidFill>
                  <a:srgbClr val="000000"/>
                </a:solidFill>
                <a:effectLst/>
                <a:latin typeface="TrebuchetMS"/>
                <a:ea typeface="Calibri" panose="020F0502020204030204" pitchFamily="34" charset="0"/>
                <a:cs typeface="TrebuchetMS"/>
              </a:rPr>
              <a:t>per creare una situazione di “partenza equa” che darebbe maggiori garanzie di uguaglianza, equità, solidarietà.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it-IT" sz="2400" b="1" dirty="0">
              <a:solidFill>
                <a:srgbClr val="000000"/>
              </a:solidFill>
              <a:effectLst/>
              <a:ea typeface="Calibri" panose="020F0502020204030204" pitchFamily="34" charset="0"/>
              <a:cs typeface="TrebuchetMS,Bold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it-IT" sz="2400" b="1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74C461-2D08-4E0D-8405-44415FECF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1F6452-F6A8-4D5C-877D-DD9F96119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ECD60F-F4AF-4CFA-A5DA-D1F879251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504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b="1" dirty="0"/>
              <a:t>Norme generali sull’istruzione </a:t>
            </a:r>
            <a:r>
              <a:rPr lang="it-IT" sz="2400" b="1" dirty="0"/>
              <a:t>(art. 117, comma 2, lettera n)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Disposizioni che, per il loro contenuto, sono sorrette da esigenze unitarie, perciò applicabili in tutto il territorio nazionale in modo uniforme: norme che indicano le finalità di ciascuna scuola, individuano i livelli minimi di monte ore di insegnamento, fissano il limite di età per l’iscrizione a scuola, ecc. </a:t>
            </a:r>
          </a:p>
          <a:p>
            <a:pPr marL="0" indent="0" algn="just">
              <a:buNone/>
            </a:pPr>
            <a:r>
              <a:rPr lang="it-IT" dirty="0"/>
              <a:t>Più in generale, quanto previsto dagli artt. 33 e 34 della Costituzione. Vale a dire la «struttura portante» del sistema nazionale di istruzione.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7121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963AB1-7B4A-45EE-8388-5CF375DC8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91209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La «struttura portante» del Sistema nazionale di istruzione (artt. 33 e 34 della Costituzione)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668EC3-95F8-4EBA-9DD6-20855402D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39" y="1174458"/>
            <a:ext cx="11283192" cy="518189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L'arte e la scienza sono libere e libero ne è l'insegnamento.</a:t>
            </a:r>
          </a:p>
          <a:p>
            <a:pPr algn="l"/>
            <a:r>
              <a:rPr lang="it-IT" sz="1600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La Repubblica detta le norme generali sull'istruzione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ed istituisce </a:t>
            </a:r>
            <a:r>
              <a:rPr lang="it-IT" sz="1600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scuole statali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per tutti gli ordini e gradi.</a:t>
            </a:r>
          </a:p>
          <a:p>
            <a:pPr algn="l"/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Enti e privati hanno il diritto di istituire scuole ed istituti di educazione, senza oneri per lo Stato.</a:t>
            </a:r>
          </a:p>
          <a:p>
            <a:pPr algn="l"/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La legge, nel fissare i diritti e gli obblighi delle scuole non statali che chiedono la parità, deve assicurare ad esse piena libertà e ai loro alunni un trattamento scolastico equipollente a quello degli alunni di scuole statali.</a:t>
            </a:r>
          </a:p>
          <a:p>
            <a:pPr algn="l"/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E` prescritto un esame di Stato per l'ammissione ai vari ordini e gradi di scuole o per la conclusione di essi e per l'abilitazione all'esercizio professionale.</a:t>
            </a:r>
          </a:p>
          <a:p>
            <a:pPr algn="l"/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Le istituzioni di alta cultura, università ed accademie, hanno il diritto di darsi ordinamenti autonomi nei limiti stabiliti dalle leggi dello Stato. (art. 33)</a:t>
            </a:r>
          </a:p>
          <a:p>
            <a:pPr algn="l"/>
            <a:endParaRPr lang="it-IT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l"/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La scuola è aperta a tutti.</a:t>
            </a:r>
          </a:p>
          <a:p>
            <a:pPr algn="l"/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L'istruzione inferiore, impartita per almeno otto anni, è obbligatoria e gratuita.</a:t>
            </a:r>
          </a:p>
          <a:p>
            <a:pPr algn="l"/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 capaci e meritevoli, anche se privi di mezzi, hanno diritto di raggiungere i gradi più alti degli studi.</a:t>
            </a:r>
          </a:p>
          <a:p>
            <a:pPr algn="l"/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La Repubblica rende effettivo questo diritto con borse di studio, assegni alle famiglie ed altre provvidenze, che devono essere attribuite per concorso. (art. 34)</a:t>
            </a:r>
          </a:p>
          <a:p>
            <a:pPr algn="l"/>
            <a:endParaRPr lang="it-IT" sz="16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endParaRPr lang="it-IT" sz="24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43DC0B-B2B6-4044-911D-43C5DF2C7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9DEE28-DA89-422F-A599-418AD01F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1158EB-F1C2-49C5-B49F-86ECA037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99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0535" y="0"/>
            <a:ext cx="10515600" cy="105444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Norme generali sull’istruzione secondo la Corte costituzionale (sentenza n. 200/2009)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0535" y="1136822"/>
            <a:ext cx="10515600" cy="521952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4000" dirty="0"/>
          </a:p>
          <a:p>
            <a:pPr marL="0" indent="0" algn="just">
              <a:buNone/>
            </a:pPr>
            <a:r>
              <a:rPr lang="it-IT" sz="4000" dirty="0"/>
              <a:t>Il giudice costituzionale ha chiarito come si pongano negli «</a:t>
            </a:r>
            <a:r>
              <a:rPr lang="it-IT" sz="4000" b="1" dirty="0">
                <a:solidFill>
                  <a:srgbClr val="FF0000"/>
                </a:solidFill>
              </a:rPr>
              <a:t>artt. 33 e 34 </a:t>
            </a:r>
            <a:r>
              <a:rPr lang="it-IT" sz="4000" dirty="0"/>
              <a:t>della Costituzione le caratteristiche basilari del sistema scolastico»; dagli stessi articoli «si ricava, dunque, una chiara definizione […] degli </a:t>
            </a:r>
            <a:r>
              <a:rPr lang="it-IT" sz="4000" dirty="0">
                <a:solidFill>
                  <a:srgbClr val="FF0000"/>
                </a:solidFill>
              </a:rPr>
              <a:t>ambiti riconducibili al “concetto” di “norme generali sull’istruzione”</a:t>
            </a:r>
            <a:r>
              <a:rPr lang="it-IT" sz="4000" dirty="0"/>
              <a:t>».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435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3F5FF5-4FEC-4575-BBC5-075B33FFF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722"/>
            <a:ext cx="10515600" cy="635885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it-IT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Nella fase della riflessione sul nuovo articolo 116, vi è stato anche chi ha rilevato che gli artt. 33 e 34 andrebbero ora letti alla luce dei sopraggiunti artt. 116, 117, 118 e 119 con una inversione del ruolo usualmente riferito al rapporto tra prima e seconda parte della Costituzione, allo scopo di avvalorare un’interpretazione del quadro costituzionale nel quale la differenziazione prevalga sull’omogeneità e l’unitarietà del sistema di istruzione. Tale interpretazione caratterizza ora il </a:t>
            </a:r>
            <a:r>
              <a:rPr lang="it-IT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ddl</a:t>
            </a:r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«Calderoli».</a:t>
            </a:r>
            <a:endParaRPr lang="it-IT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realtà, il giudice costituzionale ha ben chiarito già da tempo che ci si trova di fronte «a quella categoria di </a:t>
            </a:r>
            <a:r>
              <a:rPr lang="it-I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“disposizioni” statali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definiscono la struttura portante del sistema nazionale di istruzione e che richiedono di essere applicate in modo necessariamente unitario e uniforme in tutto il territorio nazionale, assicurando, mediante una </a:t>
            </a:r>
            <a:r>
              <a:rPr lang="it-I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offerta formativa omogenea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la sostanziale </a:t>
            </a:r>
            <a:r>
              <a:rPr lang="it-I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parità di trattamento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 gli utenti che usufruiscono del servizio di istruzione» (Corte cost., sentenza n. 309/2010). 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2BF037-D468-4968-8A44-C7B5D99C3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CD36B3-F88B-4535-A188-C563B5A01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0049AD-5804-49E1-BB03-8E2374F0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107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07337A-245B-4A1B-A2E8-2D583CCA8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227"/>
            <a:ext cx="10515600" cy="72984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/>
              <a:t>«Norme generali» </a:t>
            </a:r>
            <a:r>
              <a:rPr lang="it-IT" b="1" i="1" dirty="0"/>
              <a:t>ad </a:t>
            </a:r>
            <a:r>
              <a:rPr lang="it-IT" b="1" i="1" dirty="0" err="1"/>
              <a:t>usum</a:t>
            </a:r>
            <a:r>
              <a:rPr lang="it-IT" b="1" i="1" dirty="0"/>
              <a:t> </a:t>
            </a:r>
            <a:r>
              <a:rPr lang="it-IT" b="1" i="1" dirty="0" err="1"/>
              <a:t>Regionis</a:t>
            </a:r>
            <a:r>
              <a:rPr lang="it-IT" b="1" i="1" dirty="0"/>
              <a:t> …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B4DDA4-35F2-4E45-91DF-A82D5A3DB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848"/>
            <a:ext cx="10515600" cy="499411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Oggi nella categoria delle norme generali sull’istruzione “regionalizzabili” rientra una vasta pluralità di materie fondamentali. Si pensi solo alla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disciplina dell’obbligo 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scolastico, alle norme sulla parità tra istituzioni scolastiche (che comporta la determinazione dei requisiti per ottenere la “parità” e quindi, in definitiva, il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rapporto fra scuola pubblica e privata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a quelle relative alle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classi di concorso 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 gli insegnanti; ai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curricoli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didattici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vigenti nei diversi ordini di scuole; ai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criteri di formazione delle classi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alla organizzazione didattica delle scuole primarie; ai criteri e parametri per la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determinazione degli organici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alla costituzione di reti territoriali tra le scuole per la definizione di un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organico di rete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l’integrazione degli alunni con bisogni educativi speciali, la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formazione permanente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la prevenzione dell’abbandono e il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contrasto dell’insuccesso scolastico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B5C7F6-63A2-45BE-9DF9-C92A32657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4767FA-8342-41AA-8CDD-EE6032114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9E4876-FBA0-49AF-8100-82B698FA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0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D53721-6921-4D52-BE4C-F8F9531A0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525"/>
            <a:ext cx="10515600" cy="604043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egionalizzare le norme generali sull’istruzione significa, potenzialmente, mutare il volto della scuola italiana, con inevitabili ripercussioni sui diritti in essa agiti: ciò riguarda gli insegnanti, ma anche e forse soprattutto gli alunni e, quindi, il futuro della collettività.</a:t>
            </a:r>
            <a:endParaRPr lang="it-IT" sz="5400" b="1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8224E9-571C-4219-9F26-C3F1D53C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7B711D-9F91-409A-8023-A06780F64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626AB7-5FB7-4620-9898-AF15CAA13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411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71C766-8743-4178-BD30-35ADF7290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793" y="136525"/>
            <a:ext cx="10515600" cy="94565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b="1" dirty="0"/>
              <a:t>Il quadro frastagliato del sistema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607046-B5E5-4113-A0FF-4B615505A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70" y="1241570"/>
            <a:ext cx="11635530" cy="511477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quadro frastagliato del sistema vede oggi: i </a:t>
            </a:r>
            <a:r>
              <a:rPr lang="it-I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fornire le funzioni accessorie (refezione scolastica, trasporti, utenze delle scuole), essere proprietari degli edifici adibiti a scuola d’infanzia, elementare e media, mentre le scuole di istruzione secondaria del II grado fanno capo, in linea di massima, alle </a:t>
            </a:r>
            <a:r>
              <a:rPr lang="it-I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Province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salvo che nelle Regioni che abbiano tenuto in mano propria la materia; le </a:t>
            </a:r>
            <a:r>
              <a:rPr lang="it-I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Regioni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variamente attuatrici delle funzioni relative all’istruzione, parzialmente trasferite ad esse dal </a:t>
            </a:r>
            <a:r>
              <a:rPr lang="it-IT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d.lgs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n. 112/1998, occupandosi dell’assistenza scolastica e della formazione professionale; gli </a:t>
            </a:r>
            <a:r>
              <a:rPr lang="it-I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uffici scolastici regionali (statali)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competenti su sicurezza delle scuole, formazione dei docenti di sostegno per gli alunni disabili, formazione e aggiornamento del personale ATA e dei dirigenti scolastici. Al </a:t>
            </a:r>
            <a:r>
              <a:rPr lang="it-I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Ministero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restano comunque una somma di attribuzioni che l’Ocse calcola come corrispondenti al 52 per cento del totale delle decisioni in materia di istruzione.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24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6CB88E-0533-4843-90E3-B2D14C0D7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1D2EBC-FD79-48BB-8384-8776634EE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C267F1-2B05-4784-BD38-0E59D9B9B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51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84D5B0-4158-4F59-8969-D151AB659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365125"/>
            <a:ext cx="11073468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Possibili conseguenze per il personale scolastico</a:t>
            </a:r>
            <a:br>
              <a:rPr lang="it-IT" b="1" dirty="0"/>
            </a:br>
            <a:r>
              <a:rPr lang="it-IT" sz="2800" b="1" dirty="0"/>
              <a:t>(in base a quanto richiesto fin dal 2018 da Lombardia, Veneto, Emilia-Romagna)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04396A-2E44-4410-8381-6F1C822CD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331" y="1825625"/>
            <a:ext cx="11481033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None/>
            </a:pPr>
            <a:endParaRPr lang="it-IT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più probabile conseguenza derivante dall’autonomia differenziata sarebbe la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regionalizzazione del rapporto di lavoro 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 personale docente e amministrativo, con la creazione di contratti regionali, formazione regionale degli insegnanti e un </a:t>
            </a:r>
            <a: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trattamento economico differenziato 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base alla collocazione regionale. I trasferimenti da Regione a Regione si farebbero più complessi, e tutto questo non potrebbe non incidere sulla qualità del servizio offerto, così come sulla possibilità di giungere a una differenziazione di </a:t>
            </a:r>
            <a:r>
              <a:rPr lang="it-IT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status</a:t>
            </a:r>
            <a:r>
              <a:rPr lang="it-I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tra docenti delle Regioni del nord e quelli delle Regioni economicamente più svantaggiate.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67237E4-BCFA-47ED-9DFD-712BC64AB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951E15-5D88-4631-AB50-DCD0AAD6D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3FC062-4126-40C0-AA53-FE9074875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71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11A724-D8BB-422B-94CC-3CE925D8B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181" y="136526"/>
            <a:ext cx="10515600" cy="83659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/>
              <a:t>Possibili  conseguenze sul piano finanziario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EA14E6-C1AB-4CE5-A237-984A68DC4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1" y="1088065"/>
            <a:ext cx="11274804" cy="526828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Un’ulteriore grave criticità riguarda i profili finanziari legati al trasferimento delle competenze. </a:t>
            </a:r>
            <a:r>
              <a:rPr lang="it-IT" sz="24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progetti proposti, in una loro prima versione, prevedevano che, superata una prima fase transitoria in cui verrebbero attribuite risorse pari alla «</a:t>
            </a:r>
            <a:r>
              <a:rPr lang="it-IT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spesa storica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» sostenuta annualmente dallo Stato, entro un anno dall’approvazione dei dpcm di trasferimento delle funzioni, alle Regioni interessate vengano attribuiti finanziamenti pari ai fabbisogni </a:t>
            </a:r>
            <a:r>
              <a:rPr lang="it-IT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standard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«che dovranno essere determinati per ogni singola materia (…) fatti salvi i livelli essenziali delle prestazioni», con l’attribuzione alle Regioni «di compartecipazione al gettito dei tributi erariali». 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L’obiettivo sembra quello di giungere all’azzeramento del cosiddetto “residuo fiscale”, ignorando ogni idea di perequazione e di redistribuzione, oltre al rischio di perpetuare l’iniqua distribuzione della “spesa storica”. Si prefigura un sistema nel quale il finanziamento attribuito alle Regioni differenziate del nord produrrà un </a:t>
            </a:r>
            <a:r>
              <a:rPr lang="it-IT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aggravarsi della già esistente disparità 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 trattamento rispetto ad altre Regioni con un gettito fiscale e un reddito 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pro capite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molto inferiore, come quelle del sud e delle isole</a:t>
            </a:r>
            <a:r>
              <a:rPr lang="it-IT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(s</a:t>
            </a:r>
            <a:r>
              <a:rPr lang="it-IT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econdo gli ultimi dati, la </a:t>
            </a:r>
            <a:r>
              <a:rPr lang="it-IT" sz="20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rebuchetMS"/>
              </a:rPr>
              <a:t>spesa pubblica </a:t>
            </a:r>
            <a:r>
              <a:rPr lang="it-IT" sz="20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rebuchetMS"/>
              </a:rPr>
              <a:t>pro capite </a:t>
            </a:r>
            <a:r>
              <a:rPr lang="it-IT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è pari a 17.754 euro in Lombardia, a 14.772 euro in Veneto, poco più di 13.728 euro in Sicilia, a 13.062 euro in Calabria e a 12.198 euro in Campania).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F15D38-6ED3-4280-83D5-C5D8FD067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7D5FCE-8614-44DC-AEF5-58045BD48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DC4BCF-A108-4331-AB95-DC3571DA2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135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0EB6AF-5DA4-42D7-B8CB-A0D1F2B03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410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L’</a:t>
            </a:r>
            <a:r>
              <a:rPr lang="it-IT" b="1" i="1" dirty="0"/>
              <a:t>iter</a:t>
            </a:r>
            <a:r>
              <a:rPr lang="it-IT" b="1" dirty="0"/>
              <a:t> previsto dal </a:t>
            </a:r>
            <a:r>
              <a:rPr lang="it-IT" b="1" dirty="0" err="1"/>
              <a:t>ddl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A93CC7-3F47-4C7F-95F4-006276D36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1846"/>
            <a:ext cx="10515600" cy="514511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Il procedimento prevede sostanzialmente </a:t>
            </a:r>
            <a:r>
              <a:rPr lang="it-IT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,Bold"/>
              </a:rPr>
              <a:t>solo due attori</a:t>
            </a:r>
            <a:r>
              <a:rPr lang="it-IT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: la Regione che chiede l’intesa e il Governo (o meglio il Ministro per gli affari regionali); tutti gli altri attori (Parlamento, Conferenza Regioni o Unificata) sono solo sullo sfondo (gli altri EELL – ANCI, Città metropolitane non sono neanche citate). </a:t>
            </a:r>
            <a:r>
              <a:rPr lang="it-IT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Un regionalismo </a:t>
            </a:r>
            <a:r>
              <a:rPr lang="it-IT" sz="2000" b="1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à la carte.</a:t>
            </a:r>
            <a:endParaRPr lang="it-IT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000000"/>
                </a:solidFill>
                <a:ea typeface="Calibri" panose="020F0502020204030204" pitchFamily="34" charset="0"/>
                <a:cs typeface="TrebuchetMS,Bold"/>
              </a:rPr>
              <a:t>    </a:t>
            </a:r>
            <a:r>
              <a:rPr lang="it-IT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,Bold"/>
              </a:rPr>
              <a:t>LIMITATO </a:t>
            </a:r>
            <a:r>
              <a:rPr lang="it-IT" sz="2000" b="1" dirty="0">
                <a:solidFill>
                  <a:srgbClr val="000000"/>
                </a:solidFill>
                <a:ea typeface="Calibri" panose="020F0502020204030204" pitchFamily="34" charset="0"/>
                <a:cs typeface="TrebuchetMS,Bold"/>
              </a:rPr>
              <a:t>IL </a:t>
            </a:r>
            <a:r>
              <a:rPr lang="it-IT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,Bold"/>
              </a:rPr>
              <a:t>RUOLO RISERVATO AL PARLAMENTO</a:t>
            </a:r>
            <a:endParaRPr lang="it-IT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Il Parlamento è chiamato soltanto a dare un parere non vincolante allo schema di intesa preliminare e poi a deliberare su un disegno di legge di proposta del Governo contenente l’intesa definitiva già approvata dalla Regione (e quindi sostanzialmente immodificabile in sede parlamentare). U</a:t>
            </a:r>
            <a:r>
              <a:rPr lang="it-IT" sz="2000" dirty="0">
                <a:solidFill>
                  <a:srgbClr val="1A1A1A"/>
                </a:solidFill>
                <a:effectLst/>
                <a:ea typeface="Calibri" panose="020F0502020204030204" pitchFamily="34" charset="0"/>
                <a:cs typeface="TrebuchetMS"/>
              </a:rPr>
              <a:t>na volta raggiunta l’intesa, il Parlamento non può modificarla: può solo approvarla o rigettarla, senza potersi pronunziare sul merito dell’accordo. Una volta approvata con la maggioranza assoluta delle Camere la legge non può essere sottoposta a referendum abrogativo. Né l’intesa potrebbe essere modificata con una nuova legge perché occorrerebbe il consenso della Regione interessata, senza il quale l’intesa raggiunta è destinata a durare per 10 anni, con la possibilità di essere prorogata per altri 10 anni, col consenso delle parti contraenti. </a:t>
            </a:r>
            <a:endParaRPr lang="it-IT" sz="20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D49588-B561-4CED-B94A-66197BA3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EAFB8D-FFED-4810-A3C3-0CBFEA41D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00FFD-86A8-4984-BD0F-7AC36721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393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1A92BB-24F8-464B-9780-736A9A929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" y="440626"/>
            <a:ext cx="10922466" cy="64155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b="1" dirty="0"/>
              <a:t>Possibili conseguenze sulla tenuta dell’unità nazionale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1AF76A-63DD-4FE0-A78E-5893EA2A9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07" y="1252902"/>
            <a:ext cx="11051797" cy="493272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0" algn="just">
              <a:lnSpc>
                <a:spcPts val="1920"/>
              </a:lnSpc>
              <a:buNone/>
            </a:pPr>
            <a:endParaRPr lang="it-IT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920"/>
              </a:lnSpc>
              <a:buNone/>
            </a:pPr>
            <a:r>
              <a:rPr lang="it-I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 regionalizzare del tutto la programmazione della rete scolastica, </a:t>
            </a:r>
          </a:p>
          <a:p>
            <a:pPr indent="0" algn="just">
              <a:lnSpc>
                <a:spcPts val="1920"/>
              </a:lnSpc>
              <a:buNone/>
            </a:pPr>
            <a:r>
              <a:rPr lang="it-I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materia oggi di competenza concorrente, così come il dimensionamento</a:t>
            </a:r>
          </a:p>
          <a:p>
            <a:pPr indent="0" algn="just">
              <a:lnSpc>
                <a:spcPts val="1920"/>
              </a:lnSpc>
              <a:buNone/>
            </a:pPr>
            <a:r>
              <a:rPr lang="it-I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degli istituti, sembra meno rilevante in termini di impatto sull’unità</a:t>
            </a:r>
          </a:p>
          <a:p>
            <a:pPr indent="0" algn="just">
              <a:lnSpc>
                <a:spcPts val="1920"/>
              </a:lnSpc>
              <a:buNone/>
            </a:pPr>
            <a:r>
              <a:rPr lang="it-I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nazionale, sotto altri aspetti le bozze di intesa finora note mettono</a:t>
            </a:r>
          </a:p>
          <a:p>
            <a:pPr indent="0" algn="just">
              <a:lnSpc>
                <a:spcPts val="1920"/>
              </a:lnSpc>
              <a:buNone/>
            </a:pPr>
            <a:r>
              <a:rPr lang="it-IT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a rischio la tenuta dell’unità nazionale.</a:t>
            </a:r>
            <a:endParaRPr lang="it-IT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L’aggravarsi del divario nord-sud, e la definitiva perdita del residuo senso di appartenenza a una comunità politica unitaria da parte dei cittadini sembrano essere già dietro l’angolo.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272EF8-8320-402F-BFD9-FE440471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9DE2CB-7354-432D-A67D-56A0375D8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AA2410-457B-4137-9D8F-48BBCDA43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8262" y="3915154"/>
            <a:ext cx="2743200" cy="365125"/>
          </a:xfrm>
        </p:spPr>
        <p:txBody>
          <a:bodyPr/>
          <a:lstStyle/>
          <a:p>
            <a:fld id="{15CD9C3D-14F5-400E-B957-93FBF96648D7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845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944A5D-6640-4541-858B-1E7E8EEF3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860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Considerare il contesto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2E6EE-366D-4895-ABD7-DBB5A34FF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3838"/>
            <a:ext cx="10515600" cy="516240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it-IT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Il progetto di regionalismo differenziato (un «regionalismo delle disuguaglianze»!) si colloca in un contesto in cui l’impoverimento di larghi strati della popolazione, la radicalizzazione delle spinte populiste e dell’antipolitica, l’accresciuta distanza tra nord e sud si innestano, in un esplosivo abbraccio, con l’analfabetismo funzionale – fotografato dai dati Ocse – di un’ampia percentuale della popolazione. Tali elementi dovrebbero spingere a considerare con maggior attenzione che è proprio dai banchi di scuola che si costruisce la cittadinanza e il senso di appartenenza (o di estraneità) a una determinata comunità politica. L’istruzione statale, insomma, si evidenzia come un tutt’uno con l’unità culturale, che il giudice costituzionale ha sottolineato più volte essere il collante dell’unità nazionale.</a:t>
            </a:r>
            <a:endParaRPr lang="it-IT" b="1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6A149B-3853-4398-9A0E-EB32A6C83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D729A1-B7FE-4AB3-B174-084EF6CF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A4B0C3-8B26-482F-B1F0-1425E8158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399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94846E-BAAA-4DC2-8152-AC19124E0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18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Per concludere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D92166-958C-4C3D-AA8A-710F1B1D2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014"/>
            <a:ext cx="10515600" cy="511994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400" dirty="0">
                <a:solidFill>
                  <a:srgbClr val="000000"/>
                </a:solidFill>
                <a:ea typeface="Calibri" panose="020F0502020204030204" pitchFamily="34" charset="0"/>
                <a:cs typeface="TrebuchetMS"/>
              </a:rPr>
              <a:t>O</a:t>
            </a:r>
            <a:r>
              <a:rPr lang="it-IT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ltre settant’anni fa, a soli due anni dall’entrata in vigore della Costituzione, Piero Calamandrei, uno dei più illustri costituenti e tra i massimi giuristi del secolo scorso, affermò che la Scuola è un organo “costituzionale”: ha la sua posizione, la sua importanza al centro di quel complesso di organi che formano la Repubblica: quindi non solo la Camera dei deputati, il Senato, il Presidente della Repubblica, la Magistratura, ma anche la Scuola, organo vitale della democrazia in quanto forma e tutela la persona, tutte le persone, la dignità di ciascuno, ed i diritti costituzionali di ciascuno. La scuola è, diceva Calamandrei, il complemento necessario del suffragio universale. Solo la scuola può aiutare a scegliere, solo la scuola può aiutare le persone degne a essere scelte.</a:t>
            </a:r>
            <a:endParaRPr lang="it-IT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Anche per questo, le caratteristiche del sistema scolastico descritte dagli artt. 33 e 34 della Costituzione richiedono di essere applicate in modo unitario e uniforme in tutto il territorio della </a:t>
            </a:r>
            <a:r>
              <a:rPr lang="it-IT" sz="2400">
                <a:solidFill>
                  <a:srgbClr val="000000"/>
                </a:solidFill>
                <a:effectLst/>
                <a:ea typeface="Calibri" panose="020F0502020204030204" pitchFamily="34" charset="0"/>
                <a:cs typeface="TrebuchetMS"/>
              </a:rPr>
              <a:t>nostra Repubblica.</a:t>
            </a:r>
            <a:r>
              <a:rPr lang="it-IT" sz="1800">
                <a:solidFill>
                  <a:srgbClr val="000000"/>
                </a:solidFill>
                <a:effectLst/>
                <a:latin typeface="TrebuchetMS"/>
                <a:ea typeface="Calibri" panose="020F0502020204030204" pitchFamily="34" charset="0"/>
                <a:cs typeface="TrebuchetMS"/>
              </a:rPr>
              <a:t> 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6E830F-2BFD-4E42-B3AA-6EB3FAD3B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B50E57-9068-4A4C-894E-3F6B8BBFB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032B67-0459-43AD-B136-1768FCA9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772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2F00E6-07F7-4797-9E93-874E881A500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4000" b="1" dirty="0"/>
              <a:t>L’articolo 116, terzo comma, della Costituzione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5B41EE-F573-4F24-8FED-278B2912FB8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Friuli Venezia Giulia, la Sardegna, la Sicilia, il Trentino-Alto Adige/Südtirol e la Valle d'Aosta/</a:t>
            </a:r>
            <a:r>
              <a:rPr lang="it-IT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Vallée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d'</a:t>
            </a:r>
            <a:r>
              <a:rPr lang="it-IT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Aoste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dispongono di forme e condizioni particolari di autonomia, secondo i rispettivi statuti speciali adottati con legge costituzionale.</a:t>
            </a:r>
          </a:p>
          <a:p>
            <a:pPr algn="just"/>
            <a:r>
              <a:rPr lang="it-IT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Regione Trentino-Alto Adige/Südtirol è costituita dalle Province autonome di Trento e di Bolzano.</a:t>
            </a:r>
          </a:p>
          <a:p>
            <a:pPr algn="just"/>
            <a:r>
              <a:rPr lang="it-IT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Ulteriori forme e condizioni particolari di autonomia, concernenti le materie di cui al terzo comma dell'articolo 117 e le materie indicate dal secondo comma del medesimo articolo alle lettere </a:t>
            </a:r>
            <a:r>
              <a:rPr lang="it-IT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l)</a:t>
            </a:r>
            <a:r>
              <a:rPr lang="it-IT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limitatamente all'organizzazione della giustizia di pace, </a:t>
            </a:r>
            <a:r>
              <a:rPr lang="it-IT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n)</a:t>
            </a:r>
            <a:r>
              <a:rPr lang="it-IT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e </a:t>
            </a:r>
            <a:r>
              <a:rPr lang="it-IT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s)</a:t>
            </a:r>
            <a:r>
              <a:rPr lang="it-IT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possono essere attribuite ad altre Regioni, con legge dello Stato, su iniziativa della Regione interessata, sentiti gli enti locali, nel rispetto dei princìpi di cui all'articolo 119. La legge è approvata dalle Camere a maggioranza assoluta dei componenti, sulla base di intesa fra lo Stato e la Regione interessata.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CB61-3ED5-44A5-9B9D-48B74F8A6BD3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78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90617"/>
            <a:ext cx="10515600" cy="64255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L’articolo 114, primo comma e l’art.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823784"/>
            <a:ext cx="10515600" cy="560996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La Repubblica è costituita dai Comuni, dalle Province, dalle Città metropolitane, dalle Regioni e dallo Stato.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Nota: </a:t>
            </a:r>
            <a:r>
              <a:rPr lang="it-IT" sz="2000" i="1" dirty="0"/>
              <a:t>desta perplessità la riduzione della Repubblica alle sole sue articolazioni territoriali: l’ordinamento repubblicano trova il suo fondamento costitutivo in tutti i principi espressi nella parte prima della Costituzione, non solo in quello autonomistico sancito dall’</a:t>
            </a:r>
            <a:r>
              <a:rPr lang="it-IT" sz="2000" b="1" i="1" dirty="0"/>
              <a:t>art.5*</a:t>
            </a:r>
            <a:r>
              <a:rPr lang="it-IT" sz="2000" i="1" dirty="0"/>
              <a:t>. Gli strumenti di espressione e di esercizio della sovranità popolare non si esauriscono nelle autonomie territoriali e nell’articolazione verticale dei livelli di governo sul territorio.</a:t>
            </a:r>
          </a:p>
          <a:p>
            <a:pPr marL="0" indent="0" algn="just">
              <a:buNone/>
            </a:pPr>
            <a:endParaRPr lang="it-IT" sz="2000" i="1" dirty="0"/>
          </a:p>
          <a:p>
            <a:pPr marL="0" indent="0" algn="just">
              <a:buNone/>
            </a:pPr>
            <a:r>
              <a:rPr lang="it-IT" sz="2400" b="1" dirty="0"/>
              <a:t>*La Repubblica, una e indivisibile, riconosce e promuove le autonomie locali; attua nei servizi che dipendono dallo Stato il più ampio decentramento amministrativo; adegua i principi ed i metodi della sua legislazione alle esigenze dell’autonomia e del decentramento.</a:t>
            </a:r>
          </a:p>
          <a:p>
            <a:pPr marL="0" indent="0" algn="just">
              <a:buNone/>
            </a:pPr>
            <a:endParaRPr lang="it-IT" sz="2000" i="1" dirty="0"/>
          </a:p>
          <a:p>
            <a:pPr marL="0" indent="0" algn="just">
              <a:buNone/>
            </a:pPr>
            <a:endParaRPr lang="it-IT" sz="2000" i="1" dirty="0"/>
          </a:p>
          <a:p>
            <a:pPr marL="0" indent="0" algn="just">
              <a:buNone/>
            </a:pPr>
            <a:endParaRPr lang="it-IT" sz="2000" i="1" dirty="0"/>
          </a:p>
          <a:p>
            <a:pPr marL="0" indent="0" algn="just">
              <a:buNone/>
            </a:pPr>
            <a:endParaRPr lang="it-IT" sz="2000" i="1" dirty="0"/>
          </a:p>
          <a:p>
            <a:pPr marL="0" indent="0" algn="just">
              <a:buNone/>
            </a:pPr>
            <a:endParaRPr lang="it-IT" sz="2000" i="1" dirty="0"/>
          </a:p>
          <a:p>
            <a:pPr marL="0" indent="0" algn="just">
              <a:buNone/>
            </a:pPr>
            <a:endParaRPr lang="it-IT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4E41-548D-45FF-AF5E-99CFEA0CAD5C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6095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911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b="1" dirty="0"/>
              <a:t>L’articolo 117, terzo comma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03870"/>
            <a:ext cx="10515600" cy="507309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Sono </a:t>
            </a:r>
            <a:r>
              <a:rPr lang="it-IT" sz="2400" b="1" dirty="0"/>
              <a:t>materie di legislazione concorrente [di Regioni e Stato]</a:t>
            </a:r>
            <a:r>
              <a:rPr lang="it-IT" sz="2400" dirty="0"/>
              <a:t> quelle relative a: rapporti internazionali e con l'Unione europea delle Regioni; commercio con l'estero; tutela e sicurezza del lavoro; </a:t>
            </a:r>
            <a:r>
              <a:rPr lang="it-IT" sz="2400" b="1" dirty="0">
                <a:solidFill>
                  <a:srgbClr val="FF0000"/>
                </a:solidFill>
              </a:rPr>
              <a:t>istruzione, salva l'autonomia delle istituzioni scolastiche e con esclusione della istruzione e della formazione professionale</a:t>
            </a:r>
            <a:r>
              <a:rPr lang="it-IT" sz="2400" dirty="0"/>
              <a:t>; professioni; ricerca scientifica e tecnologica e sostegno all'innovazione per i settori produttivi; tutela della salute; alimentazione; ordinamento sportivo; protezione civile; governo del territorio; porti e aeroporti civili; grandi reti di trasporto e di navigazione; ordinamento della comunicazione; produzione, trasporto e distribuzione nazionale dell'energia; previdenza complementare e integrativa; coordinamento della finanza pubblica e del sistema tributario; valorizzazione dei beni culturali e ambientali e promozione e organizzazione di attività culturali; casse di risparmio, casse rurali, aziende di credito a carattere regionale; enti di credito fondiario e agrario a carattere regionale. Nelle materie di legislazione concorrente spetta alle Regioni la potestà legislativa, salvo che per la determinazione dei princìpi fondamentali, riservata alla legislazione dello Stato.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16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469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b="1" dirty="0"/>
              <a:t>L’articolo 117, secondo comma, lettere l, n, 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58097"/>
            <a:ext cx="10515600" cy="471886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Lo Stato ha legislazione esclusiva nelle seguenti materie:</a:t>
            </a:r>
          </a:p>
          <a:p>
            <a:pPr marL="0" indent="0">
              <a:buNone/>
            </a:pPr>
            <a:r>
              <a:rPr lang="it-IT" b="1" dirty="0"/>
              <a:t>[… </a:t>
            </a:r>
            <a:r>
              <a:rPr lang="it-IT" b="1" i="1" dirty="0"/>
              <a:t>omissis …</a:t>
            </a:r>
            <a:r>
              <a:rPr lang="it-IT" b="1" dirty="0"/>
              <a:t>]</a:t>
            </a:r>
          </a:p>
          <a:p>
            <a:pPr marL="0" indent="0" algn="just">
              <a:buNone/>
            </a:pPr>
            <a:r>
              <a:rPr lang="it-IT" b="1" i="1" dirty="0"/>
              <a:t>l</a:t>
            </a:r>
            <a:r>
              <a:rPr lang="it-IT" b="1" dirty="0"/>
              <a:t>) Giurisdizione e norme processuali; ordinamento civile e penale; giustizia amministrativa; </a:t>
            </a:r>
            <a:r>
              <a:rPr lang="it-IT" sz="2000" b="1" dirty="0"/>
              <a:t>[limitatamente all’organizzazione della giustizia di pace]</a:t>
            </a:r>
            <a:endParaRPr lang="it-IT" b="1" dirty="0"/>
          </a:p>
          <a:p>
            <a:pPr marL="0" indent="0" algn="just">
              <a:buNone/>
            </a:pPr>
            <a:r>
              <a:rPr lang="it-IT" b="1" dirty="0"/>
              <a:t>…</a:t>
            </a:r>
          </a:p>
          <a:p>
            <a:pPr marL="0" indent="0" algn="just">
              <a:buNone/>
            </a:pPr>
            <a:r>
              <a:rPr lang="it-IT" b="1" i="1" dirty="0"/>
              <a:t>n</a:t>
            </a:r>
            <a:r>
              <a:rPr lang="it-IT" b="1" dirty="0"/>
              <a:t>) </a:t>
            </a:r>
            <a:r>
              <a:rPr lang="it-IT" b="1" dirty="0">
                <a:solidFill>
                  <a:srgbClr val="FF0000"/>
                </a:solidFill>
              </a:rPr>
              <a:t>norme generali sull’istruzione</a:t>
            </a:r>
            <a:r>
              <a:rPr lang="it-IT" b="1" dirty="0"/>
              <a:t>;</a:t>
            </a:r>
          </a:p>
          <a:p>
            <a:pPr marL="0" indent="0" algn="just">
              <a:buNone/>
            </a:pPr>
            <a:r>
              <a:rPr lang="it-IT" b="1" dirty="0"/>
              <a:t>…</a:t>
            </a:r>
          </a:p>
          <a:p>
            <a:pPr marL="0" indent="0" algn="just">
              <a:buNone/>
            </a:pPr>
            <a:r>
              <a:rPr lang="it-IT" b="1" i="1" dirty="0"/>
              <a:t>s</a:t>
            </a:r>
            <a:r>
              <a:rPr lang="it-IT" b="1" dirty="0"/>
              <a:t>) Tutela dell’ambiente, dell’ecosistema e dei beni culturali.</a:t>
            </a:r>
            <a:endParaRPr lang="it-IT" b="1" i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45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7473BF-D2FA-4146-8C44-418A593D801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b="1" dirty="0"/>
              <a:t>Richieste finora avanzate da alcune Regioni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42C0C3-1445-4CC5-88D2-3E2038012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29" y="1761688"/>
            <a:ext cx="11065079" cy="441527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dirty="0">
                <a:effectLst/>
                <a:ea typeface="Times New Roman" panose="02020603050405020304" pitchFamily="18" charset="0"/>
              </a:rPr>
              <a:t>Si tratta di un lungo elenco che comprende: la sanità, compreso l’impiego delle risorse e i farmaci; la scuola, con un sistema d’istruzione regionale parallelo a quello statale e la responsabilità del rapporto di lavoro con gli insegnanti; l’università e la ricerca; tutti i musei presenti sul territorio regionale; l’organizzazione della giustizia di pace; le politiche attive del lavoro; i trasporti, cioè le strade e le ferrovie che passano al demanio regionale; il controllo di porti e aeroporti; la protezione civile; l’amministrazione del paesaggio; il governo del territorio, specie riguardo all’edilizia; la gestione del ciclo dei rifiuti; la produzione, il trasporto e la distribuzione di energia; il sostegno alle attività produttive e infine la riorganizzazione degli enti locali. Per la verità, il Veneto si spinge più in là: vorrebbe la laguna di Venezia, il controllo dell’immigrazione e il reclutamento dei Vigili del Fuoco. Invece l’Emilia-Romagna è più prudente: non chiede, per esempio, il rapporto di lavoro con gli insegnanti, ma fondi integrativi per poterne assumere di più e pagarli meglio.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8811A4-F362-4CC8-80FB-AD686C300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7CC565-6FCC-46B9-B689-6AAFD3D26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106A62-0485-495D-9252-8ABB20A4E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357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b="1" dirty="0"/>
              <a:t>L’articolo 119, commi 1 e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I Comuni, le Province, le Città metropolitane e le </a:t>
            </a:r>
            <a:r>
              <a:rPr lang="it-IT" b="1" dirty="0">
                <a:solidFill>
                  <a:srgbClr val="FF0000"/>
                </a:solidFill>
              </a:rPr>
              <a:t>Regioni</a:t>
            </a:r>
            <a:r>
              <a:rPr lang="it-IT" dirty="0"/>
              <a:t> hanno </a:t>
            </a:r>
            <a:r>
              <a:rPr lang="it-IT" b="1" dirty="0">
                <a:solidFill>
                  <a:srgbClr val="FF0000"/>
                </a:solidFill>
              </a:rPr>
              <a:t>autonomia finanziaria di entrata e di spesa</a:t>
            </a:r>
            <a:r>
              <a:rPr lang="it-IT" dirty="0"/>
              <a:t>, nel rispetto dell'equilibrio dei relativi bilanci, e concorrono ad assicurare l'osservanza dei vincoli economici e finanziari derivanti dall'ordinamento dell'Unione europea.</a:t>
            </a:r>
          </a:p>
          <a:p>
            <a:pPr algn="just"/>
            <a:r>
              <a:rPr lang="it-IT" dirty="0"/>
              <a:t>I Comuni, le Province, le Città metropolitane e le Regioni hanno risorse autonome. Stabiliscono e applicano tributi ed entrate propri, in armonia con la Costituzione e secondo i princìpi di coordinamento della finanza pubblica e del sistema tributario. </a:t>
            </a:r>
            <a:r>
              <a:rPr lang="it-IT" b="1" dirty="0">
                <a:solidFill>
                  <a:srgbClr val="FF0000"/>
                </a:solidFill>
              </a:rPr>
              <a:t>Dispongono di compartecipazioni al gettito di tributi erariali riferibile al loro territorio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806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5865" y="296562"/>
            <a:ext cx="10515600" cy="66726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L’articolo 120, comma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35676"/>
            <a:ext cx="10515600" cy="494128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Il Governo può sostituirsi a organi delle Regioni, delle Città metropolitane, delle Province e dei Comuni nel caso di mancato rispetto di norme e trattati internazionali o della normativa comunitaria oppure di pericolo grave per l'incolumità e la sicurezza pubblica, ovvero quando lo richiedono la tutela dell'unità giuridica o dell'unità economica e in particolare la tutela dei </a:t>
            </a:r>
            <a:r>
              <a:rPr lang="it-IT" b="1" dirty="0">
                <a:solidFill>
                  <a:srgbClr val="FF0000"/>
                </a:solidFill>
              </a:rPr>
              <a:t>livelli essenziali delle prestazioni </a:t>
            </a:r>
            <a:r>
              <a:rPr lang="it-IT" dirty="0"/>
              <a:t>concernenti i diritti civili e sociali, prescindendo dai confini territoriali dei governi locali. […]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Nota: compete allo Stato definire gli standard delle prestazioni (LEP) per una piena e uniforme realizzazione dei diritti civili e sociali.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CA3B-66EA-4DF7-97D5-9B6150AC546E}" type="datetime1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Gennaro Lopez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9C3D-14F5-400E-B957-93FBF96648D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4969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3202</Words>
  <Application>Microsoft Office PowerPoint</Application>
  <PresentationFormat>Widescreen</PresentationFormat>
  <Paragraphs>156</Paragraphs>
  <Slides>22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Times LT Std</vt:lpstr>
      <vt:lpstr>Times New Roman</vt:lpstr>
      <vt:lpstr>TrebuchetMS</vt:lpstr>
      <vt:lpstr>TrebuchetMS,Bold</vt:lpstr>
      <vt:lpstr>Verdana</vt:lpstr>
      <vt:lpstr>Tema di Office</vt:lpstr>
      <vt:lpstr>L’autonomia regionale differenziata (regionalismo «asimmetrico») quali ricadute sul sistema scolastico?</vt:lpstr>
      <vt:lpstr>L’iter previsto dal ddl</vt:lpstr>
      <vt:lpstr>L’articolo 116, terzo comma, della Costituzione</vt:lpstr>
      <vt:lpstr>L’articolo 114, primo comma e l’art. 5</vt:lpstr>
      <vt:lpstr>L’articolo 117, terzo comma</vt:lpstr>
      <vt:lpstr>L’articolo 117, secondo comma, lettere l, n, s</vt:lpstr>
      <vt:lpstr>Richieste finora avanzate da alcune Regioni</vt:lpstr>
      <vt:lpstr>L’articolo 119, commi 1 e 2</vt:lpstr>
      <vt:lpstr>L’articolo 120, comma 2</vt:lpstr>
      <vt:lpstr>I livelli essenziali delle prestazioni (LEP)</vt:lpstr>
      <vt:lpstr>Norme generali sull’istruzione (art. 117, comma 2, lettera n)</vt:lpstr>
      <vt:lpstr>La «struttura portante» del Sistema nazionale di istruzione (artt. 33 e 34 della Costituzione)</vt:lpstr>
      <vt:lpstr>Norme generali sull’istruzione secondo la Corte costituzionale (sentenza n. 200/2009)</vt:lpstr>
      <vt:lpstr>Presentazione standard di PowerPoint</vt:lpstr>
      <vt:lpstr>«Norme generali» ad usum Regionis …</vt:lpstr>
      <vt:lpstr>Presentazione standard di PowerPoint</vt:lpstr>
      <vt:lpstr>Il quadro frastagliato del sistema</vt:lpstr>
      <vt:lpstr>Possibili conseguenze per il personale scolastico (in base a quanto richiesto fin dal 2018 da Lombardia, Veneto, Emilia-Romagna)</vt:lpstr>
      <vt:lpstr>Possibili  conseguenze sul piano finanziario</vt:lpstr>
      <vt:lpstr>Possibili conseguenze sulla tenuta dell’unità nazionale</vt:lpstr>
      <vt:lpstr>Considerare il contesto</vt:lpstr>
      <vt:lpstr>Per concludere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L’autonomia regionale differenziata (regionalismo «asimmetrico») quali ricadute sul sistema scolastico?</dc:title>
  <dc:creator>Gennaro Lopez</dc:creator>
  <cp:lastModifiedBy>Gennaro Lopez</cp:lastModifiedBy>
  <cp:revision>48</cp:revision>
  <dcterms:created xsi:type="dcterms:W3CDTF">2023-10-19T16:38:36Z</dcterms:created>
  <dcterms:modified xsi:type="dcterms:W3CDTF">2023-10-30T09:47:01Z</dcterms:modified>
</cp:coreProperties>
</file>