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346" r:id="rId3"/>
    <p:sldId id="378" r:id="rId4"/>
    <p:sldId id="350" r:id="rId5"/>
    <p:sldId id="379" r:id="rId6"/>
    <p:sldId id="377" r:id="rId7"/>
    <p:sldId id="380" r:id="rId8"/>
    <p:sldId id="326" r:id="rId9"/>
    <p:sldId id="335" r:id="rId10"/>
    <p:sldId id="319" r:id="rId11"/>
    <p:sldId id="324" r:id="rId12"/>
    <p:sldId id="327" r:id="rId13"/>
    <p:sldId id="329" r:id="rId14"/>
    <p:sldId id="331" r:id="rId15"/>
    <p:sldId id="332" r:id="rId16"/>
    <p:sldId id="322" r:id="rId17"/>
    <p:sldId id="333" r:id="rId18"/>
    <p:sldId id="330" r:id="rId19"/>
    <p:sldId id="323" r:id="rId20"/>
    <p:sldId id="305" r:id="rId21"/>
    <p:sldId id="334" r:id="rId22"/>
    <p:sldId id="381" r:id="rId23"/>
    <p:sldId id="382" r:id="rId24"/>
    <p:sldId id="367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46" autoAdjust="0"/>
    <p:restoredTop sz="93613" autoAdjust="0"/>
  </p:normalViewPr>
  <p:slideViewPr>
    <p:cSldViewPr snapToGrid="0">
      <p:cViewPr varScale="1">
        <p:scale>
          <a:sx n="78" d="100"/>
          <a:sy n="78" d="100"/>
        </p:scale>
        <p:origin x="1277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7B0BC-A29E-468D-8E5E-9947F92B3601}" type="datetimeFigureOut">
              <a:rPr lang="it-IT" smtClean="0"/>
              <a:t>05/02/2024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19921-3560-48B9-B7E7-822D0E1982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2571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654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1.png" descr="im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210301"/>
            <a:ext cx="861484" cy="6461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image1.jpeg" descr="image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3980" y="5973763"/>
            <a:ext cx="1485933" cy="882675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Shape 19"/>
          <p:cNvSpPr/>
          <p:nvPr/>
        </p:nvSpPr>
        <p:spPr>
          <a:xfrm>
            <a:off x="836071" y="1316038"/>
            <a:ext cx="10610877" cy="1063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2636" y="0"/>
                </a:lnTo>
                <a:lnTo>
                  <a:pt x="12636" y="21600"/>
                </a:lnTo>
                <a:lnTo>
                  <a:pt x="0" y="21600"/>
                </a:lnTo>
                <a:lnTo>
                  <a:pt x="0" y="0"/>
                </a:lnTo>
                <a:close/>
                <a:moveTo>
                  <a:pt x="0" y="0"/>
                </a:moveTo>
                <a:lnTo>
                  <a:pt x="21600" y="0"/>
                </a:lnTo>
              </a:path>
            </a:pathLst>
          </a:custGeom>
          <a:solidFill>
            <a:srgbClr val="EF2611"/>
          </a:solidFill>
          <a:ln>
            <a:solidFill>
              <a:srgbClr val="EF2611"/>
            </a:solidFill>
          </a:ln>
        </p:spPr>
        <p:txBody>
          <a:bodyPr lIns="45718" tIns="45718" rIns="45718" bIns="45718"/>
          <a:lstStyle/>
          <a:p>
            <a:endParaRPr sz="1800"/>
          </a:p>
        </p:txBody>
      </p:sp>
      <p:sp>
        <p:nvSpPr>
          <p:cNvPr id="20" name="Shape 20"/>
          <p:cNvSpPr/>
          <p:nvPr/>
        </p:nvSpPr>
        <p:spPr>
          <a:xfrm flipV="1">
            <a:off x="810680" y="6164260"/>
            <a:ext cx="10655307" cy="4788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 sz="1800"/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55226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1.png" descr="im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210301"/>
            <a:ext cx="861484" cy="646113"/>
          </a:xfrm>
          <a:prstGeom prst="rect">
            <a:avLst/>
          </a:prstGeom>
          <a:ln w="12700">
            <a:miter lim="400000"/>
          </a:ln>
        </p:spPr>
      </p:pic>
      <p:pic>
        <p:nvPicPr>
          <p:cNvPr id="36" name="image1.jpeg" descr="image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3980" y="5973763"/>
            <a:ext cx="1485931" cy="882673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Shape 37"/>
          <p:cNvSpPr/>
          <p:nvPr/>
        </p:nvSpPr>
        <p:spPr>
          <a:xfrm>
            <a:off x="836071" y="1316038"/>
            <a:ext cx="10610877" cy="1063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2636" y="0"/>
                </a:lnTo>
                <a:lnTo>
                  <a:pt x="12636" y="21600"/>
                </a:lnTo>
                <a:lnTo>
                  <a:pt x="0" y="21600"/>
                </a:lnTo>
                <a:lnTo>
                  <a:pt x="0" y="0"/>
                </a:lnTo>
                <a:close/>
                <a:moveTo>
                  <a:pt x="0" y="0"/>
                </a:moveTo>
                <a:lnTo>
                  <a:pt x="21600" y="0"/>
                </a:lnTo>
              </a:path>
            </a:pathLst>
          </a:custGeom>
          <a:solidFill>
            <a:srgbClr val="EF2611"/>
          </a:solidFill>
          <a:ln>
            <a:solidFill>
              <a:srgbClr val="EF2611"/>
            </a:solidFill>
          </a:ln>
        </p:spPr>
        <p:txBody>
          <a:bodyPr lIns="45718" tIns="45718" rIns="45718" bIns="45718"/>
          <a:lstStyle/>
          <a:p>
            <a:endParaRPr sz="1800"/>
          </a:p>
        </p:txBody>
      </p:sp>
      <p:sp>
        <p:nvSpPr>
          <p:cNvPr id="38" name="Shape 38"/>
          <p:cNvSpPr/>
          <p:nvPr/>
        </p:nvSpPr>
        <p:spPr>
          <a:xfrm flipV="1">
            <a:off x="810680" y="6164260"/>
            <a:ext cx="10655307" cy="4786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 sz="1800"/>
          </a:p>
        </p:txBody>
      </p:sp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84236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1.png" descr="im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210301"/>
            <a:ext cx="861484" cy="646113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image1.jpeg" descr="image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3981" y="5973762"/>
            <a:ext cx="1485929" cy="882672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48"/>
          <p:cNvSpPr/>
          <p:nvPr/>
        </p:nvSpPr>
        <p:spPr>
          <a:xfrm>
            <a:off x="836071" y="1316037"/>
            <a:ext cx="10610877" cy="1063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2636" y="0"/>
                </a:lnTo>
                <a:lnTo>
                  <a:pt x="12636" y="21600"/>
                </a:lnTo>
                <a:lnTo>
                  <a:pt x="0" y="21600"/>
                </a:lnTo>
                <a:lnTo>
                  <a:pt x="0" y="0"/>
                </a:lnTo>
                <a:close/>
                <a:moveTo>
                  <a:pt x="0" y="0"/>
                </a:moveTo>
                <a:lnTo>
                  <a:pt x="21600" y="0"/>
                </a:lnTo>
              </a:path>
            </a:pathLst>
          </a:custGeom>
          <a:solidFill>
            <a:srgbClr val="EF2611"/>
          </a:solidFill>
          <a:ln>
            <a:solidFill>
              <a:srgbClr val="EF2611"/>
            </a:solidFill>
          </a:ln>
        </p:spPr>
        <p:txBody>
          <a:bodyPr lIns="45718" tIns="45718" rIns="45718" bIns="45718"/>
          <a:lstStyle/>
          <a:p>
            <a:endParaRPr sz="1800"/>
          </a:p>
        </p:txBody>
      </p:sp>
      <p:sp>
        <p:nvSpPr>
          <p:cNvPr id="49" name="Shape 49"/>
          <p:cNvSpPr/>
          <p:nvPr/>
        </p:nvSpPr>
        <p:spPr>
          <a:xfrm flipV="1">
            <a:off x="810680" y="6164261"/>
            <a:ext cx="10655307" cy="4785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 sz="1800"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003414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339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 descr="image1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" y="6210301"/>
            <a:ext cx="861484" cy="646113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1.jpeg" descr="image2.jpe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03980" y="5973763"/>
            <a:ext cx="1485933" cy="88267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/>
        </p:nvSpPr>
        <p:spPr>
          <a:xfrm flipV="1">
            <a:off x="810680" y="6164260"/>
            <a:ext cx="10655307" cy="4788"/>
          </a:xfrm>
          <a:prstGeom prst="line">
            <a:avLst/>
          </a:prstGeom>
          <a:ln>
            <a:solidFill>
              <a:schemeClr val="accent2"/>
            </a:solidFill>
          </a:ln>
        </p:spPr>
        <p:txBody>
          <a:bodyPr lIns="45718" tIns="45718" rIns="45718" bIns="45718"/>
          <a:lstStyle/>
          <a:p>
            <a:endParaRPr sz="1800"/>
          </a:p>
        </p:txBody>
      </p:sp>
      <p:pic>
        <p:nvPicPr>
          <p:cNvPr id="5" name="image1.jpeg" descr="image2.jpe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703980" y="5973763"/>
            <a:ext cx="1485933" cy="882675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1.png" descr="image1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801" y="6159500"/>
            <a:ext cx="861484" cy="6477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/>
          <p:nvPr/>
        </p:nvSpPr>
        <p:spPr>
          <a:xfrm>
            <a:off x="918625" y="2254251"/>
            <a:ext cx="10361103" cy="1063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3349" y="0"/>
                </a:lnTo>
                <a:lnTo>
                  <a:pt x="13349" y="21600"/>
                </a:lnTo>
                <a:lnTo>
                  <a:pt x="0" y="21600"/>
                </a:lnTo>
                <a:lnTo>
                  <a:pt x="0" y="0"/>
                </a:lnTo>
                <a:close/>
                <a:moveTo>
                  <a:pt x="0" y="0"/>
                </a:moveTo>
                <a:lnTo>
                  <a:pt x="21600" y="0"/>
                </a:lnTo>
              </a:path>
            </a:pathLst>
          </a:cu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lIns="45718" tIns="45718" rIns="45718" bIns="45718"/>
          <a:lstStyle/>
          <a:p>
            <a:endParaRPr sz="1800"/>
          </a:p>
        </p:txBody>
      </p:sp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826684" y="1371600"/>
            <a:ext cx="9753601" cy="1066800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6805084" y="2438400"/>
            <a:ext cx="4775201" cy="4419600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" name="Shape 10"/>
          <p:cNvSpPr>
            <a:spLocks noGrp="1"/>
          </p:cNvSpPr>
          <p:nvPr>
            <p:ph type="sldNum" sz="quarter" idx="2"/>
          </p:nvPr>
        </p:nvSpPr>
        <p:spPr>
          <a:xfrm>
            <a:off x="8432073" y="6216266"/>
            <a:ext cx="305528" cy="276995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048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0" marR="0" indent="228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228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228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228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228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28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228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228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lcgil.it/sindacato/documenti/approfondimenti/scheda-di-lettura-flc-cgil-su-disegno-di-legge-924-del-18-settembre-2023.flc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874974D-030A-9C98-7B1B-A7851CD182D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0310132" y="6406150"/>
            <a:ext cx="183700" cy="307773"/>
          </a:xfrm>
        </p:spPr>
        <p:txBody>
          <a:bodyPr/>
          <a:lstStyle/>
          <a:p>
            <a:pPr hangingPunct="0"/>
            <a:fld id="{86CB4B4D-7CA3-9044-876B-883B54F8677D}" type="slidenum">
              <a:rPr lang="it-IT" sz="1400" b="1" kern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pPr hangingPunct="0"/>
              <a:t>1</a:t>
            </a:fld>
            <a:endParaRPr lang="it-IT" sz="1400" b="1" kern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5A6A41B9-D4A9-7463-6DC6-68F3AD75B37B}"/>
              </a:ext>
            </a:extLst>
          </p:cNvPr>
          <p:cNvSpPr txBox="1"/>
          <p:nvPr/>
        </p:nvSpPr>
        <p:spPr>
          <a:xfrm>
            <a:off x="1239252" y="1491916"/>
            <a:ext cx="9254579" cy="4547937"/>
          </a:xfrm>
          <a:prstGeom prst="rect">
            <a:avLst/>
          </a:prstGeom>
          <a:noFill/>
          <a:ln w="12600">
            <a:noFill/>
          </a:ln>
        </p:spPr>
        <p:txBody>
          <a:bodyPr lIns="45720" rIns="45720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Tutor e Orientamento 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Filiera Tecnico Professionale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Riforma ITS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riforme che stanno cambiando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scuola secondaria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C8125CF-3E38-CD4A-9A9F-D0B142E48698}"/>
              </a:ext>
            </a:extLst>
          </p:cNvPr>
          <p:cNvSpPr txBox="1"/>
          <p:nvPr/>
        </p:nvSpPr>
        <p:spPr>
          <a:xfrm>
            <a:off x="2734176" y="6313813"/>
            <a:ext cx="609399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Roma </a:t>
            </a:r>
            <a:r>
              <a:rPr kumimoji="0" lang="it-IT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6 febbraio 2024 </a:t>
            </a:r>
            <a:endParaRPr kumimoji="0" lang="it-IT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874974D-030A-9C98-7B1B-A7851CD182D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0310132" y="6406150"/>
            <a:ext cx="183700" cy="307773"/>
          </a:xfrm>
        </p:spPr>
        <p:txBody>
          <a:bodyPr/>
          <a:lstStyle/>
          <a:p>
            <a:pPr hangingPunct="0"/>
            <a:fld id="{86CB4B4D-7CA3-9044-876B-883B54F8677D}" type="slidenum">
              <a:rPr lang="it-IT" sz="1400" b="1" ker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pPr hangingPunct="0"/>
              <a:t>10</a:t>
            </a:fld>
            <a:endParaRPr lang="it-IT" sz="1400" b="1" kern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TextShape 1">
            <a:extLst>
              <a:ext uri="{FF2B5EF4-FFF2-40B4-BE49-F238E27FC236}">
                <a16:creationId xmlns:a16="http://schemas.microsoft.com/office/drawing/2014/main" id="{187DA047-8376-A008-3D23-07F793C9AA18}"/>
              </a:ext>
            </a:extLst>
          </p:cNvPr>
          <p:cNvSpPr txBox="1"/>
          <p:nvPr/>
        </p:nvSpPr>
        <p:spPr>
          <a:xfrm>
            <a:off x="2096899" y="160894"/>
            <a:ext cx="7998202" cy="1134506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anchor="ctr">
            <a:normAutofit/>
          </a:bodyPr>
          <a:lstStyle/>
          <a:p>
            <a:pPr algn="ctr" hangingPunct="0">
              <a:lnSpc>
                <a:spcPct val="80000"/>
              </a:lnSpc>
            </a:pPr>
            <a:r>
              <a:rPr lang="it-IT" sz="30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"/>
                <a:cs typeface="Calibri" panose="020F0502020204030204" pitchFamily="34" charset="0"/>
                <a:sym typeface="Arial"/>
              </a:rPr>
              <a:t>Le Sperimentazioni prevedono</a:t>
            </a:r>
          </a:p>
          <a:p>
            <a:pPr algn="ctr" hangingPunct="0">
              <a:lnSpc>
                <a:spcPct val="80000"/>
              </a:lnSpc>
            </a:pPr>
            <a:r>
              <a:rPr lang="it-IT" sz="30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"/>
                <a:cs typeface="Calibri" panose="020F0502020204030204" pitchFamily="34" charset="0"/>
                <a:sym typeface="Arial"/>
              </a:rPr>
              <a:t>(decreto dipartimentale n. 2608 del 7 dicembre)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5A6A41B9-D4A9-7463-6DC6-68F3AD75B37B}"/>
              </a:ext>
            </a:extLst>
          </p:cNvPr>
          <p:cNvSpPr txBox="1"/>
          <p:nvPr/>
        </p:nvSpPr>
        <p:spPr>
          <a:xfrm>
            <a:off x="2096899" y="1781877"/>
            <a:ext cx="7998202" cy="3294246"/>
          </a:xfrm>
          <a:prstGeom prst="rect">
            <a:avLst/>
          </a:prstGeom>
          <a:noFill/>
          <a:ln w="12600">
            <a:noFill/>
          </a:ln>
        </p:spPr>
        <p:txBody>
          <a:bodyPr lIns="45720" rIns="45720">
            <a:noAutofit/>
          </a:bodyPr>
          <a:lstStyle/>
          <a:p>
            <a:pPr marL="457200" indent="-457200" algn="just" hangingPunct="0">
              <a:spcBef>
                <a:spcPts val="601"/>
              </a:spcBef>
              <a:buFont typeface="Arial" panose="020B0604020202020204" pitchFamily="34" charset="0"/>
              <a:buChar char="•"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L’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adeguamento 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e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 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l’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ampliamento dell’offerta formativa 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funzionale alle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esigenze specifiche dei territori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, in sinergia con il sistema delle imprese e a invarianza di spesa. </a:t>
            </a:r>
          </a:p>
          <a:p>
            <a:pPr marL="457200" indent="-457200" algn="just" hangingPunct="0">
              <a:spcBef>
                <a:spcPts val="601"/>
              </a:spcBef>
              <a:buFont typeface="Arial" panose="020B0604020202020204" pitchFamily="34" charset="0"/>
              <a:buChar char="•"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La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programmazione regionale 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produce una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limitazione dell’idea di curricolo nazionale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 (rischio per il valore legale del titolo di studio).</a:t>
            </a:r>
          </a:p>
        </p:txBody>
      </p:sp>
    </p:spTree>
    <p:extLst>
      <p:ext uri="{BB962C8B-B14F-4D97-AF65-F5344CB8AC3E}">
        <p14:creationId xmlns:p14="http://schemas.microsoft.com/office/powerpoint/2010/main" val="15188830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874974D-030A-9C98-7B1B-A7851CD182D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0310132" y="6406150"/>
            <a:ext cx="183700" cy="307773"/>
          </a:xfrm>
        </p:spPr>
        <p:txBody>
          <a:bodyPr/>
          <a:lstStyle/>
          <a:p>
            <a:pPr hangingPunct="0"/>
            <a:fld id="{86CB4B4D-7CA3-9044-876B-883B54F8677D}" type="slidenum">
              <a:rPr lang="it-IT" sz="1400" b="1" ker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pPr hangingPunct="0"/>
              <a:t>11</a:t>
            </a:fld>
            <a:endParaRPr lang="it-IT" sz="1400" b="1" kern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5A6A41B9-D4A9-7463-6DC6-68F3AD75B37B}"/>
              </a:ext>
            </a:extLst>
          </p:cNvPr>
          <p:cNvSpPr txBox="1"/>
          <p:nvPr/>
        </p:nvSpPr>
        <p:spPr>
          <a:xfrm>
            <a:off x="2196026" y="1415850"/>
            <a:ext cx="7998202" cy="4619191"/>
          </a:xfrm>
          <a:prstGeom prst="rect">
            <a:avLst/>
          </a:prstGeom>
          <a:noFill/>
          <a:ln w="12600">
            <a:noFill/>
          </a:ln>
        </p:spPr>
        <p:txBody>
          <a:bodyPr lIns="45720" rIns="45720">
            <a:normAutofit/>
          </a:bodyPr>
          <a:lstStyle/>
          <a:p>
            <a:pPr marL="457200" indent="-457200" algn="just" hangingPunct="0">
              <a:spcBef>
                <a:spcPts val="601"/>
              </a:spcBef>
              <a:buFont typeface="Arial" panose="020B0604020202020204" pitchFamily="34" charset="0"/>
              <a:buChar char="•"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La strutturazione di processi di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partenariato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 (con valutazione fino 30 punti) per la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coprogettazione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 dell’offerta formativa, per l’attuazione dei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PCTO a partire dal secondo anno 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e la stipula dei contratti di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apprendistato 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di I livello. </a:t>
            </a:r>
          </a:p>
          <a:p>
            <a:pPr algn="just" hangingPunct="0">
              <a:spcBef>
                <a:spcPts val="601"/>
              </a:spcBef>
            </a:pPr>
            <a:endParaRPr lang="it-IT" sz="2800" kern="0" spc="-1" dirty="0">
              <a:solidFill>
                <a:srgbClr val="000000"/>
              </a:solidFill>
              <a:latin typeface="Calibri" panose="020F0502020204030204" pitchFamily="34" charset="0"/>
              <a:ea typeface="Avenir Next Demi Bold"/>
              <a:cs typeface="Calibri" panose="020F0502020204030204" pitchFamily="34" charset="0"/>
              <a:sym typeface="Arial"/>
            </a:endParaRPr>
          </a:p>
          <a:p>
            <a:pPr marL="457200" indent="-457200" algn="just" hangingPunct="0">
              <a:spcBef>
                <a:spcPts val="601"/>
              </a:spcBef>
              <a:buFont typeface="Arial" panose="020B0604020202020204" pitchFamily="34" charset="0"/>
              <a:buChar char="•"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Attività di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insegnamento realizzate da soggetti del mondo del lavoro 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e delle professioni mediante la stipula di contratti di prestazione d’opera.</a:t>
            </a:r>
          </a:p>
        </p:txBody>
      </p:sp>
    </p:spTree>
    <p:extLst>
      <p:ext uri="{BB962C8B-B14F-4D97-AF65-F5344CB8AC3E}">
        <p14:creationId xmlns:p14="http://schemas.microsoft.com/office/powerpoint/2010/main" val="2259647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C3CC95C5-0AB9-D779-9324-5B189C06965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0084313" y="6216267"/>
            <a:ext cx="177288" cy="276995"/>
          </a:xfrm>
        </p:spPr>
        <p:txBody>
          <a:bodyPr/>
          <a:lstStyle/>
          <a:p>
            <a:pPr hangingPunct="0"/>
            <a:fld id="{86CB4B4D-7CA3-9044-876B-883B54F8677D}" type="slidenum">
              <a:rPr lang="it-IT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pPr hangingPunct="0"/>
              <a:t>12</a:t>
            </a:fld>
            <a:endParaRPr lang="it-IT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6A9F888-9C77-3920-8598-9ACC51B78D2C}"/>
              </a:ext>
            </a:extLst>
          </p:cNvPr>
          <p:cNvSpPr txBox="1"/>
          <p:nvPr/>
        </p:nvSpPr>
        <p:spPr>
          <a:xfrm>
            <a:off x="2042160" y="1659285"/>
            <a:ext cx="8107680" cy="35394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457200" indent="-457200" algn="just" hangingPunct="0">
              <a:buFont typeface="Arial" panose="020B0604020202020204" pitchFamily="34" charset="0"/>
              <a:buChar char="•"/>
              <a:defRPr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La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quadriennalità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 integrata con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almeno un percorso IeFP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, unita a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 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flessibilità didattica e organizzativa, didattica laboratoriale,  metodologie innovative e lavoro in rete, potenziamento di PCTO e STEM, apprendimento integrato in lingua straniera veicolare (CLIL) e compresenze con il conversatore di lingua straniera: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tutto a invarianza di spesa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815899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EF0380B3-A868-40D0-F7FA-60009E20FC9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0084313" y="6216267"/>
            <a:ext cx="177288" cy="276995"/>
          </a:xfrm>
        </p:spPr>
        <p:txBody>
          <a:bodyPr/>
          <a:lstStyle/>
          <a:p>
            <a:pPr hangingPunct="0"/>
            <a:fld id="{86CB4B4D-7CA3-9044-876B-883B54F8677D}" type="slidenum">
              <a:rPr lang="it-IT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pPr hangingPunct="0"/>
              <a:t>13</a:t>
            </a:fld>
            <a:endParaRPr lang="it-IT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AC6295-817C-BC82-4B67-DC433C7F9790}"/>
              </a:ext>
            </a:extLst>
          </p:cNvPr>
          <p:cNvSpPr txBox="1"/>
          <p:nvPr/>
        </p:nvSpPr>
        <p:spPr>
          <a:xfrm>
            <a:off x="2221832" y="1966664"/>
            <a:ext cx="7703820" cy="310854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 hangingPunct="0"/>
            <a:r>
              <a:rPr lang="it-IT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rPr>
              <a:t>Dai dati forniti dal Ministero dell’Istruzione, risulta che </a:t>
            </a:r>
            <a:r>
              <a:rPr lang="it-IT" sz="28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rPr>
              <a:t>solo 243 scuole, sulle 1000 potenziali </a:t>
            </a:r>
            <a:r>
              <a:rPr lang="it-IT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rPr>
              <a:t>(Dm 344/21), hanno sperimentato il modello del “diploma in 4 anni” e che </a:t>
            </a:r>
            <a:r>
              <a:rPr lang="it-IT" sz="28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rPr>
              <a:t>delle 192 sperimentazioni previste dal decreto 89/2018, in realtà ne sono state attivate solo 175 fino a ridursi alle attuali 98.</a:t>
            </a:r>
            <a:r>
              <a:rPr lang="it-IT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rPr>
              <a:t> </a:t>
            </a:r>
            <a:endParaRPr lang="it-IT" sz="28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20C75E2-3C98-0648-BC8D-4FB1B7C97502}"/>
              </a:ext>
            </a:extLst>
          </p:cNvPr>
          <p:cNvSpPr txBox="1"/>
          <p:nvPr/>
        </p:nvSpPr>
        <p:spPr>
          <a:xfrm>
            <a:off x="2221833" y="479964"/>
            <a:ext cx="6653463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hangingPunct="0"/>
            <a:r>
              <a:rPr lang="it-IT" sz="30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Le precedenti sperimentazioni</a:t>
            </a:r>
          </a:p>
        </p:txBody>
      </p:sp>
    </p:spTree>
    <p:extLst>
      <p:ext uri="{BB962C8B-B14F-4D97-AF65-F5344CB8AC3E}">
        <p14:creationId xmlns:p14="http://schemas.microsoft.com/office/powerpoint/2010/main" val="3082723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BB0600AB-2614-E2E7-98EC-62E9D1C0EF5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0084313" y="6216267"/>
            <a:ext cx="177288" cy="276995"/>
          </a:xfrm>
        </p:spPr>
        <p:txBody>
          <a:bodyPr/>
          <a:lstStyle/>
          <a:p>
            <a:pPr hangingPunct="0"/>
            <a:fld id="{86CB4B4D-7CA3-9044-876B-883B54F8677D}" type="slidenum">
              <a:rPr lang="it-IT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pPr hangingPunct="0"/>
              <a:t>14</a:t>
            </a:fld>
            <a:endParaRPr lang="it-IT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BD432BE-2828-2B83-947A-60B76DB4F6E4}"/>
              </a:ext>
            </a:extLst>
          </p:cNvPr>
          <p:cNvSpPr txBox="1"/>
          <p:nvPr/>
        </p:nvSpPr>
        <p:spPr>
          <a:xfrm>
            <a:off x="2072640" y="1392586"/>
            <a:ext cx="8046720" cy="39703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it-IT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Il Ddl 924/2023 è un provvedimento</a:t>
            </a:r>
            <a:r>
              <a:rPr lang="it-I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t-IT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più ampio </a:t>
            </a:r>
            <a:r>
              <a:rPr lang="it-I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rispetto al DM 240, che riguarda esclusivamente l’avvio dei progetti di sperimentazione (una</a:t>
            </a:r>
            <a:r>
              <a:rPr lang="it-IT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t-IT" sz="2800" u="sng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  <a:hlinkClick r:id="rId2"/>
              </a:rPr>
              <a:t>scheda di lettura</a:t>
            </a:r>
            <a:r>
              <a:rPr lang="it-I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è disponibile sul sito flcgil.it</a:t>
            </a:r>
            <a:r>
              <a:rPr lang="it-IT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).</a:t>
            </a:r>
          </a:p>
          <a:p>
            <a:pPr algn="just">
              <a:defRPr/>
            </a:pPr>
            <a:endParaRPr lang="it-IT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algn="just">
              <a:defRPr/>
            </a:pPr>
            <a:r>
              <a:rPr lang="it-I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Si tratta di un progetto nato per «</a:t>
            </a:r>
            <a:r>
              <a:rPr lang="it-IT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soddisfare i bisogni formativi del sistema delle imprese</a:t>
            </a:r>
            <a:r>
              <a:rPr lang="it-I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» a partire dalla scuola e sempre con lo sguardo rivolto ai PCTO e all’inserimento lavorativo.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905A9D4-CEEF-E9AB-8D12-10A10097388B}"/>
              </a:ext>
            </a:extLst>
          </p:cNvPr>
          <p:cNvSpPr txBox="1"/>
          <p:nvPr/>
        </p:nvSpPr>
        <p:spPr>
          <a:xfrm>
            <a:off x="2294468" y="394351"/>
            <a:ext cx="7509933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hangingPunct="0"/>
            <a:r>
              <a:rPr lang="it-IT" sz="30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Cosa prevede il disegno di Legge 924/2023</a:t>
            </a:r>
            <a:endParaRPr lang="it-IT" sz="30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30153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FBCC960C-B83F-6998-799D-65AF10919E2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9999355" y="6216267"/>
            <a:ext cx="262247" cy="276995"/>
          </a:xfrm>
        </p:spPr>
        <p:txBody>
          <a:bodyPr/>
          <a:lstStyle/>
          <a:p>
            <a:pPr hangingPunct="0"/>
            <a:fld id="{86CB4B4D-7CA3-9044-876B-883B54F8677D}" type="slidenum">
              <a:rPr lang="it-IT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pPr hangingPunct="0"/>
              <a:t>15</a:t>
            </a:fld>
            <a:endParaRPr lang="it-IT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A04DFFE-1F74-D120-D27B-094632DE7B3E}"/>
              </a:ext>
            </a:extLst>
          </p:cNvPr>
          <p:cNvSpPr txBox="1"/>
          <p:nvPr/>
        </p:nvSpPr>
        <p:spPr>
          <a:xfrm>
            <a:off x="2156460" y="1345674"/>
            <a:ext cx="7985760" cy="4832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457200" indent="-457200" algn="just" hangingPunct="0">
              <a:buFont typeface="Arial" panose="020B0604020202020204" pitchFamily="34" charset="0"/>
              <a:buChar char="•"/>
            </a:pPr>
            <a:r>
              <a:rPr lang="it-IT" sz="28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«campus» </a:t>
            </a:r>
            <a:r>
              <a:rPr lang="it-IT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istituiti</a:t>
            </a:r>
            <a:r>
              <a:rPr lang="it-IT" sz="28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“in funzione delle esigenze specifiche dei territori”</a:t>
            </a:r>
            <a:r>
              <a:rPr lang="it-IT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,</a:t>
            </a:r>
            <a:r>
              <a:rPr lang="it-IT" sz="28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t-IT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di cui possono far parte i quadriennali sperimentali, gli ITS, le altre secondarie di II grado, le Università, le istituzioni AFAM e i soggetti erogatori dei percorsi di IeFP e IFTS</a:t>
            </a:r>
          </a:p>
          <a:p>
            <a:pPr marL="457200" indent="-457200" algn="just" hangingPunct="0">
              <a:buFont typeface="Arial" panose="020B0604020202020204" pitchFamily="34" charset="0"/>
              <a:buChar char="•"/>
            </a:pPr>
            <a:r>
              <a:rPr lang="it-IT" sz="28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curricolo </a:t>
            </a:r>
            <a:r>
              <a:rPr lang="it-IT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progettato sulla base di accordi diretti tra Regione e USR: </a:t>
            </a:r>
            <a:r>
              <a:rPr lang="it-IT" sz="28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le istituzioni scolastiche perdono il ruolo di titolarità della programmazione</a:t>
            </a:r>
            <a:r>
              <a:rPr lang="it-IT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si realizza la </a:t>
            </a:r>
            <a:r>
              <a:rPr lang="it-IT" sz="28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coprogettazione dell’offerta formativa </a:t>
            </a:r>
            <a:r>
              <a:rPr lang="it-IT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con aziende del territorio.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C242760-2A6F-E7F2-D493-E857F9B25341}"/>
              </a:ext>
            </a:extLst>
          </p:cNvPr>
          <p:cNvSpPr txBox="1"/>
          <p:nvPr/>
        </p:nvSpPr>
        <p:spPr>
          <a:xfrm>
            <a:off x="2330874" y="264736"/>
            <a:ext cx="7636933" cy="1015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 hangingPunct="0"/>
            <a:r>
              <a:rPr lang="it-IT" sz="30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Frammentazione del curricolo e coprogettazione con le aziende</a:t>
            </a:r>
          </a:p>
        </p:txBody>
      </p:sp>
    </p:spTree>
    <p:extLst>
      <p:ext uri="{BB962C8B-B14F-4D97-AF65-F5344CB8AC3E}">
        <p14:creationId xmlns:p14="http://schemas.microsoft.com/office/powerpoint/2010/main" val="3055841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874974D-030A-9C98-7B1B-A7851CD182D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0218762" y="6406150"/>
            <a:ext cx="275071" cy="307773"/>
          </a:xfrm>
        </p:spPr>
        <p:txBody>
          <a:bodyPr/>
          <a:lstStyle/>
          <a:p>
            <a:pPr hangingPunct="0"/>
            <a:fld id="{86CB4B4D-7CA3-9044-876B-883B54F8677D}" type="slidenum">
              <a:rPr lang="it-IT" sz="1400" b="1" ker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pPr hangingPunct="0"/>
              <a:t>16</a:t>
            </a:fld>
            <a:endParaRPr lang="it-IT" sz="1400" b="1" kern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TextShape 1">
            <a:extLst>
              <a:ext uri="{FF2B5EF4-FFF2-40B4-BE49-F238E27FC236}">
                <a16:creationId xmlns:a16="http://schemas.microsoft.com/office/drawing/2014/main" id="{187DA047-8376-A008-3D23-07F793C9AA18}"/>
              </a:ext>
            </a:extLst>
          </p:cNvPr>
          <p:cNvSpPr txBox="1"/>
          <p:nvPr/>
        </p:nvSpPr>
        <p:spPr>
          <a:xfrm>
            <a:off x="2096899" y="160894"/>
            <a:ext cx="7998202" cy="1134506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anchor="ctr">
            <a:normAutofit/>
          </a:bodyPr>
          <a:lstStyle/>
          <a:p>
            <a:pPr algn="ctr" hangingPunct="0">
              <a:lnSpc>
                <a:spcPct val="80000"/>
              </a:lnSpc>
            </a:pPr>
            <a:r>
              <a:rPr lang="it-IT" sz="3000" b="1" kern="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Abbreviazione e impoverimento di tutti i percorsi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5A6A41B9-D4A9-7463-6DC6-68F3AD75B37B}"/>
              </a:ext>
            </a:extLst>
          </p:cNvPr>
          <p:cNvSpPr txBox="1"/>
          <p:nvPr/>
        </p:nvSpPr>
        <p:spPr>
          <a:xfrm>
            <a:off x="2096899" y="1295401"/>
            <a:ext cx="8213233" cy="4824663"/>
          </a:xfrm>
          <a:prstGeom prst="rect">
            <a:avLst/>
          </a:prstGeom>
          <a:noFill/>
          <a:ln w="12600">
            <a:noFill/>
          </a:ln>
        </p:spPr>
        <p:txBody>
          <a:bodyPr lIns="45720" rIns="45720">
            <a:noAutofit/>
          </a:bodyPr>
          <a:lstStyle/>
          <a:p>
            <a:pPr algn="just" hangingPunct="0">
              <a:spcBef>
                <a:spcPts val="601"/>
              </a:spcBef>
              <a:defRPr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Gli studenti che hanno frequentato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percorsi quadriennali IeFP 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possono accedere agli ITS Academy,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in deroga al previo sostenimento dell’esame preliminare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, se il percorso frequentato ha:</a:t>
            </a:r>
          </a:p>
          <a:p>
            <a:pPr marL="457200" lvl="6" indent="457200" algn="just" hangingPunct="0">
              <a:spcBef>
                <a:spcPts val="601"/>
              </a:spcBef>
              <a:buFont typeface="Wingdings" panose="05000000000000000000" pitchFamily="2" charset="2"/>
              <a:buChar char="ü"/>
              <a:defRPr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aderito alla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filiera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 formativa tecnologico; </a:t>
            </a:r>
          </a:p>
          <a:p>
            <a:pPr marL="457200" lvl="6" indent="457200" algn="just" hangingPunct="0">
              <a:spcBef>
                <a:spcPts val="601"/>
              </a:spcBef>
              <a:buFont typeface="Wingdings" panose="05000000000000000000" pitchFamily="2" charset="2"/>
              <a:buChar char="ü"/>
              <a:defRPr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ottenuto la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validazione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 attraverso un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sistema di valutazione dell’offerta formativa erogata predisposto dall’INVALSI.</a:t>
            </a:r>
          </a:p>
          <a:p>
            <a:pPr marL="0" lvl="6" algn="just" hangingPunct="0">
              <a:defRPr/>
            </a:pP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Ammissione all’esame di Stato senza il previo sostenimento dell’esame preliminare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66608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874974D-030A-9C98-7B1B-A7851CD182D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0218762" y="6406150"/>
            <a:ext cx="275071" cy="307773"/>
          </a:xfrm>
        </p:spPr>
        <p:txBody>
          <a:bodyPr/>
          <a:lstStyle/>
          <a:p>
            <a:pPr hangingPunct="0"/>
            <a:fld id="{86CB4B4D-7CA3-9044-876B-883B54F8677D}" type="slidenum">
              <a:rPr lang="it-IT" sz="1400" b="1" ker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pPr hangingPunct="0"/>
              <a:t>17</a:t>
            </a:fld>
            <a:endParaRPr lang="it-IT" sz="1400" b="1" kern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TextShape 1">
            <a:extLst>
              <a:ext uri="{FF2B5EF4-FFF2-40B4-BE49-F238E27FC236}">
                <a16:creationId xmlns:a16="http://schemas.microsoft.com/office/drawing/2014/main" id="{187DA047-8376-A008-3D23-07F793C9AA18}"/>
              </a:ext>
            </a:extLst>
          </p:cNvPr>
          <p:cNvSpPr txBox="1"/>
          <p:nvPr/>
        </p:nvSpPr>
        <p:spPr>
          <a:xfrm>
            <a:off x="2528699" y="115134"/>
            <a:ext cx="4672201" cy="1134506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anchor="ctr">
            <a:normAutofit/>
          </a:bodyPr>
          <a:lstStyle/>
          <a:p>
            <a:pPr algn="just" hangingPunct="0">
              <a:lnSpc>
                <a:spcPct val="80000"/>
              </a:lnSpc>
            </a:pPr>
            <a:r>
              <a:rPr lang="it-IT" sz="3000" kern="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Temiamo: 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5A6A41B9-D4A9-7463-6DC6-68F3AD75B37B}"/>
              </a:ext>
            </a:extLst>
          </p:cNvPr>
          <p:cNvSpPr txBox="1"/>
          <p:nvPr/>
        </p:nvSpPr>
        <p:spPr>
          <a:xfrm>
            <a:off x="2096900" y="1775626"/>
            <a:ext cx="8213233" cy="3537285"/>
          </a:xfrm>
          <a:prstGeom prst="rect">
            <a:avLst/>
          </a:prstGeom>
          <a:noFill/>
          <a:ln w="12600">
            <a:noFill/>
          </a:ln>
        </p:spPr>
        <p:txBody>
          <a:bodyPr lIns="45720" rIns="45720">
            <a:normAutofit/>
          </a:bodyPr>
          <a:lstStyle/>
          <a:p>
            <a:pPr marL="457200" indent="-457200" algn="just" hangingPunct="0">
              <a:spcBef>
                <a:spcPts val="601"/>
              </a:spcBef>
              <a:buFont typeface="Arial" panose="020B0604020202020204" pitchFamily="34" charset="0"/>
              <a:buChar char="•"/>
              <a:defRPr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Lo sbilanciamento formativo a svantaggio dell’istruzione, a partire dall’utilizzo dei contratti di apprendistato per studentesse e studenti.</a:t>
            </a:r>
          </a:p>
          <a:p>
            <a:pPr marL="457200" indent="-457200" algn="just" hangingPunct="0">
              <a:spcBef>
                <a:spcPts val="601"/>
              </a:spcBef>
              <a:buFont typeface="Arial" panose="020B0604020202020204" pitchFamily="34" charset="0"/>
              <a:buChar char="•"/>
              <a:defRPr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La chiamata diretta di esperti esterni con l’utilizzo di contratti di prestazione d’opera.</a:t>
            </a:r>
          </a:p>
          <a:p>
            <a:pPr marL="457200" indent="-457200" algn="just" hangingPunct="0">
              <a:spcBef>
                <a:spcPts val="601"/>
              </a:spcBef>
              <a:buFont typeface="Arial" panose="020B0604020202020204" pitchFamily="34" charset="0"/>
              <a:buChar char="•"/>
              <a:defRPr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La mancanza di garanzie sulle dotazioni organiche di personale docente e ATA. </a:t>
            </a:r>
          </a:p>
          <a:p>
            <a:pPr marL="457200" indent="-457200" algn="just" hangingPunct="0">
              <a:spcBef>
                <a:spcPts val="601"/>
              </a:spcBef>
              <a:buFont typeface="Arial" panose="020B0604020202020204" pitchFamily="34" charset="0"/>
              <a:buChar char="•"/>
              <a:defRPr/>
            </a:pPr>
            <a:endParaRPr lang="it-IT" sz="2800" b="1" kern="0" spc="-1" dirty="0">
              <a:solidFill>
                <a:srgbClr val="000000"/>
              </a:solidFill>
              <a:latin typeface="Calibri" panose="020F0502020204030204" pitchFamily="34" charset="0"/>
              <a:ea typeface="Avenir Next Demi Bold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7030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37A9B22E-E84F-3C82-7028-66A03C02AA5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9999355" y="6216267"/>
            <a:ext cx="262247" cy="276995"/>
          </a:xfrm>
        </p:spPr>
        <p:txBody>
          <a:bodyPr/>
          <a:lstStyle/>
          <a:p>
            <a:pPr hangingPunct="0"/>
            <a:fld id="{86CB4B4D-7CA3-9044-876B-883B54F8677D}" type="slidenum">
              <a:rPr lang="it-IT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pPr hangingPunct="0"/>
              <a:t>18</a:t>
            </a:fld>
            <a:endParaRPr lang="it-IT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E9BF64E-E85A-5B2D-0AB3-A99E17DEAFB4}"/>
              </a:ext>
            </a:extLst>
          </p:cNvPr>
          <p:cNvSpPr txBox="1"/>
          <p:nvPr/>
        </p:nvSpPr>
        <p:spPr>
          <a:xfrm>
            <a:off x="2286000" y="1871271"/>
            <a:ext cx="7620000" cy="26776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 hangingPunct="0"/>
            <a:r>
              <a:rPr lang="it-IT" sz="28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Il CSPI </a:t>
            </a:r>
            <a:r>
              <a:rPr lang="it-IT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in un parere estremamente dettagliato </a:t>
            </a:r>
            <a:r>
              <a:rPr lang="it-IT" sz="28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ha</a:t>
            </a:r>
            <a:r>
              <a:rPr lang="it-IT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it-IT" sz="28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rilevato nell’impianto generale diversi, significativi elementi di criticità a partire dalla compressione dei curricoli </a:t>
            </a:r>
            <a:r>
              <a:rPr lang="it-IT" sz="2800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in un percorso quadriennale e dall’anticipo dei PCTO al secondo anno.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8FB707E-8A5C-EF54-FDAD-C66E8F997B18}"/>
              </a:ext>
            </a:extLst>
          </p:cNvPr>
          <p:cNvSpPr txBox="1"/>
          <p:nvPr/>
        </p:nvSpPr>
        <p:spPr>
          <a:xfrm>
            <a:off x="2286001" y="520442"/>
            <a:ext cx="5157537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hangingPunct="0"/>
            <a:r>
              <a:rPr lang="it-IT" sz="3000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Ignorato il parere del CSPI </a:t>
            </a:r>
            <a:endParaRPr lang="it-IT" sz="30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10076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874974D-030A-9C98-7B1B-A7851CD182D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0218762" y="6406150"/>
            <a:ext cx="275071" cy="307773"/>
          </a:xfrm>
        </p:spPr>
        <p:txBody>
          <a:bodyPr/>
          <a:lstStyle/>
          <a:p>
            <a:pPr hangingPunct="0"/>
            <a:fld id="{86CB4B4D-7CA3-9044-876B-883B54F8677D}" type="slidenum">
              <a:rPr lang="it-IT" sz="1400" b="1" ker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pPr hangingPunct="0"/>
              <a:t>19</a:t>
            </a:fld>
            <a:endParaRPr lang="it-IT" sz="1400" b="1" kern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TextShape 1">
            <a:extLst>
              <a:ext uri="{FF2B5EF4-FFF2-40B4-BE49-F238E27FC236}">
                <a16:creationId xmlns:a16="http://schemas.microsoft.com/office/drawing/2014/main" id="{187DA047-8376-A008-3D23-07F793C9AA18}"/>
              </a:ext>
            </a:extLst>
          </p:cNvPr>
          <p:cNvSpPr txBox="1"/>
          <p:nvPr/>
        </p:nvSpPr>
        <p:spPr>
          <a:xfrm>
            <a:off x="901700" y="350834"/>
            <a:ext cx="8802739" cy="822332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anchor="ctr">
            <a:normAutofit/>
          </a:bodyPr>
          <a:lstStyle/>
          <a:p>
            <a:pPr marL="0" marR="0" lvl="0" indent="0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La posizione della FLC CGIL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5A6A41B9-D4A9-7463-6DC6-68F3AD75B37B}"/>
              </a:ext>
            </a:extLst>
          </p:cNvPr>
          <p:cNvSpPr txBox="1"/>
          <p:nvPr/>
        </p:nvSpPr>
        <p:spPr>
          <a:xfrm>
            <a:off x="2311930" y="1435100"/>
            <a:ext cx="7998202" cy="466090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>
            <a:normAutofit/>
          </a:bodyPr>
          <a:lstStyle/>
          <a:p>
            <a:pPr algn="just" hangingPunct="0">
              <a:spcBef>
                <a:spcPts val="601"/>
              </a:spcBef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Sugli obiettivi generali evidenziamo:</a:t>
            </a:r>
          </a:p>
          <a:p>
            <a:pPr marL="457200" indent="-457200" algn="just" hangingPunct="0">
              <a:spcBef>
                <a:spcPts val="601"/>
              </a:spcBef>
              <a:buFont typeface="Arial" panose="020B0604020202020204" pitchFamily="34" charset="0"/>
              <a:buChar char="•"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un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errore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 di fondo nella lettura delle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necessità dei sistemi produttivi 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e del bisogno di formazione legata alle trasformazioni in atto (digitale e verde in primis) e sul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ruolo che l’istruzione dovrebbe avere 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per fornire gli strumenti di conoscenza e di competenza necessari ad affrontare le evoluzioni e i rapidi cambiamenti in atto;</a:t>
            </a:r>
          </a:p>
          <a:p>
            <a:pPr marL="457200" indent="-457200" algn="just" hangingPunct="0">
              <a:spcBef>
                <a:spcPts val="601"/>
              </a:spcBef>
              <a:buFont typeface="Arial" panose="020B0604020202020204" pitchFamily="34" charset="0"/>
              <a:buChar char="•"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non si fa riferimento ad un sistema di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formazione continua e permanente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562972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DED2CAA-CDC0-8475-57FF-268F678427E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0B322EB-602F-A9FB-24F8-BB88CCFFAD65}"/>
              </a:ext>
            </a:extLst>
          </p:cNvPr>
          <p:cNvSpPr txBox="1"/>
          <p:nvPr/>
        </p:nvSpPr>
        <p:spPr>
          <a:xfrm>
            <a:off x="835306" y="364739"/>
            <a:ext cx="9988952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Docente  tutor e </a:t>
            </a:r>
            <a:r>
              <a:rPr lang="it-IT" sz="3600" b="1" dirty="0">
                <a:solidFill>
                  <a:prstClr val="black"/>
                </a:solidFill>
                <a:latin typeface="Calibri" panose="020F0502020204030204"/>
                <a:cs typeface="Arial"/>
              </a:rPr>
              <a:t>O</a:t>
            </a:r>
            <a:r>
              <a:rPr kumimoji="0" lang="it-IT" sz="3600" b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rienta</a:t>
            </a:r>
            <a:r>
              <a:rPr lang="it-IT" sz="3600" b="1" dirty="0">
                <a:solidFill>
                  <a:prstClr val="black"/>
                </a:solidFill>
                <a:latin typeface="Calibri" panose="020F0502020204030204"/>
                <a:cs typeface="Arial"/>
              </a:rPr>
              <a:t>mento</a:t>
            </a:r>
            <a:endParaRPr kumimoji="0" lang="it-IT" sz="3600" b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221F83B-4146-E318-3ADC-C848BA9725FE}"/>
              </a:ext>
            </a:extLst>
          </p:cNvPr>
          <p:cNvSpPr txBox="1"/>
          <p:nvPr/>
        </p:nvSpPr>
        <p:spPr>
          <a:xfrm>
            <a:off x="835306" y="1705451"/>
            <a:ext cx="10521388" cy="387798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it-IT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Dall’a.s.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2023-2024</a:t>
            </a:r>
            <a:r>
              <a:rPr lang="it-IT" sz="2800" b="1" dirty="0">
                <a:solidFill>
                  <a:srgbClr val="000000"/>
                </a:solidFill>
                <a:latin typeface="Arial"/>
                <a:cs typeface="Arial"/>
              </a:rPr>
              <a:t> l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e scuole secondarie di II grado attivano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, </a:t>
            </a:r>
            <a:r>
              <a:rPr lang="it-IT" sz="2800" dirty="0">
                <a:solidFill>
                  <a:srgbClr val="000000"/>
                </a:solidFill>
                <a:latin typeface="Arial"/>
                <a:cs typeface="Arial"/>
              </a:rPr>
              <a:t>secondo quanto previsto dalle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linee guida per l’orientamento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(D.M. 328 del 22.12.2022)</a:t>
            </a:r>
            <a:r>
              <a:rPr lang="it-IT" sz="28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I e II -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moduli </a:t>
            </a:r>
            <a:r>
              <a:rPr kumimoji="0" lang="it-IT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di orientamento formativo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degli studenti, di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almeno 30 ore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, anche extra curriculari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III – IV e V -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moduli curriculari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di orientamento formativo degli studenti,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di almeno 30 ore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. Questi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sono integrati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con i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PCTO</a:t>
            </a:r>
            <a:r>
              <a:rPr lang="it-IT" sz="2800" dirty="0">
                <a:solidFill>
                  <a:srgbClr val="000000"/>
                </a:solidFill>
                <a:latin typeface="Arial"/>
                <a:cs typeface="Arial"/>
              </a:rPr>
              <a:t> e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con le attività orientative di Università, AFAM e </a:t>
            </a:r>
            <a:r>
              <a:rPr kumimoji="0" lang="it-IT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ITS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Academy.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80542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874974D-030A-9C98-7B1B-A7851CD182D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0218762" y="6406150"/>
            <a:ext cx="275071" cy="307773"/>
          </a:xfrm>
        </p:spPr>
        <p:txBody>
          <a:bodyPr/>
          <a:lstStyle/>
          <a:p>
            <a:pPr hangingPunct="0"/>
            <a:fld id="{86CB4B4D-7CA3-9044-876B-883B54F8677D}" type="slidenum">
              <a:rPr lang="it-IT" sz="1400" b="1" ker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pPr hangingPunct="0"/>
              <a:t>20</a:t>
            </a:fld>
            <a:endParaRPr lang="it-IT" sz="1400" b="1" kern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TextShape 1">
            <a:extLst>
              <a:ext uri="{FF2B5EF4-FFF2-40B4-BE49-F238E27FC236}">
                <a16:creationId xmlns:a16="http://schemas.microsoft.com/office/drawing/2014/main" id="{187DA047-8376-A008-3D23-07F793C9AA18}"/>
              </a:ext>
            </a:extLst>
          </p:cNvPr>
          <p:cNvSpPr txBox="1"/>
          <p:nvPr/>
        </p:nvSpPr>
        <p:spPr>
          <a:xfrm>
            <a:off x="2096899" y="160894"/>
            <a:ext cx="7998202" cy="1134506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anchor="ctr">
            <a:normAutofit/>
          </a:bodyPr>
          <a:lstStyle/>
          <a:p>
            <a:pPr algn="ctr" hangingPunct="0">
              <a:lnSpc>
                <a:spcPct val="80000"/>
              </a:lnSpc>
            </a:pPr>
            <a:endParaRPr lang="it-IT" sz="3000" kern="0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5A6A41B9-D4A9-7463-6DC6-68F3AD75B37B}"/>
              </a:ext>
            </a:extLst>
          </p:cNvPr>
          <p:cNvSpPr txBox="1"/>
          <p:nvPr/>
        </p:nvSpPr>
        <p:spPr>
          <a:xfrm>
            <a:off x="2311930" y="1435100"/>
            <a:ext cx="7998202" cy="486410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>
            <a:normAutofit/>
          </a:bodyPr>
          <a:lstStyle/>
          <a:p>
            <a:pPr marL="457200" indent="-457200" algn="just" hangingPunct="0">
              <a:spcBef>
                <a:spcPts val="601"/>
              </a:spcBef>
              <a:buFont typeface="Arial" panose="020B0604020202020204" pitchFamily="34" charset="0"/>
              <a:buChar char="•"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l’offerta formativa è ricondotta alle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esigenze dei distretti produttivi territoriali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, idea superata in un contesto globalizzato e connotato da rapide evoluzioni tecnologiche e da continui cambiamenti dei processi produttivi;</a:t>
            </a:r>
          </a:p>
          <a:p>
            <a:pPr marL="457200" indent="-457200" algn="just" hangingPunct="0">
              <a:spcBef>
                <a:spcPts val="601"/>
              </a:spcBef>
              <a:buFont typeface="Arial" panose="020B0604020202020204" pitchFamily="34" charset="0"/>
              <a:buChar char="•"/>
            </a:pP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inappropriato il ruolo affidato all'Invalsi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;</a:t>
            </a:r>
          </a:p>
          <a:p>
            <a:pPr marL="457200" indent="-457200" algn="just" hangingPunct="0">
              <a:spcBef>
                <a:spcPts val="601"/>
              </a:spcBef>
              <a:buFont typeface="Arial" panose="020B0604020202020204" pitchFamily="34" charset="0"/>
              <a:buChar char="•"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utilizzo improprio dello strumento della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sperimentazione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;</a:t>
            </a:r>
          </a:p>
          <a:p>
            <a:pPr marL="457200" indent="-457200" algn="just" hangingPunct="0">
              <a:spcBef>
                <a:spcPts val="601"/>
              </a:spcBef>
              <a:buFont typeface="Arial" panose="020B0604020202020204" pitchFamily="34" charset="0"/>
              <a:buChar char="•"/>
            </a:pP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disparità di opportunità 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formative difformi nelle diverse parti del paese.</a:t>
            </a:r>
          </a:p>
        </p:txBody>
      </p:sp>
    </p:spTree>
    <p:extLst>
      <p:ext uri="{BB962C8B-B14F-4D97-AF65-F5344CB8AC3E}">
        <p14:creationId xmlns:p14="http://schemas.microsoft.com/office/powerpoint/2010/main" val="37170390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81D10698-9925-7D87-B408-723C9705B00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9999355" y="6216267"/>
            <a:ext cx="262247" cy="276995"/>
          </a:xfrm>
        </p:spPr>
        <p:txBody>
          <a:bodyPr/>
          <a:lstStyle/>
          <a:p>
            <a:pPr hangingPunct="0"/>
            <a:fld id="{86CB4B4D-7CA3-9044-876B-883B54F8677D}" type="slidenum">
              <a:rPr lang="it-IT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pPr hangingPunct="0"/>
              <a:t>21</a:t>
            </a:fld>
            <a:endParaRPr lang="it-IT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8E2F2AD-4D80-EFF5-1CFA-C28296BDC112}"/>
              </a:ext>
            </a:extLst>
          </p:cNvPr>
          <p:cNvSpPr txBox="1"/>
          <p:nvPr/>
        </p:nvSpPr>
        <p:spPr>
          <a:xfrm>
            <a:off x="2133598" y="1360932"/>
            <a:ext cx="7687735" cy="489364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 hangingPunct="0"/>
            <a:r>
              <a:rPr lang="it-IT" sz="24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Nessuna sperimentazione </a:t>
            </a: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può essere richiesta, né avviata, </a:t>
            </a:r>
            <a:r>
              <a:rPr lang="it-IT" sz="24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se non dopo essere stata approvata</a:t>
            </a: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dagli organi collegiali a partire </a:t>
            </a:r>
            <a:r>
              <a:rPr lang="it-IT" sz="24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dal Collegio docenti</a:t>
            </a: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.</a:t>
            </a:r>
          </a:p>
          <a:p>
            <a:pPr algn="just" hangingPunct="0"/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La FLC CGIL </a:t>
            </a:r>
          </a:p>
          <a:p>
            <a:pPr marL="342900" indent="-342900" algn="just" hangingPunct="0">
              <a:buFont typeface="Arial" panose="020B0604020202020204" pitchFamily="34" charset="0"/>
              <a:buChar char="•"/>
            </a:pP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ha ribadito la centralità del ruolo democratico degli organi collegiali nella fase di adozione di un progetto che rappresenta un’idea di scuola estranea ai valori di eguaglianza e di unità nazionale propri della scuola della Costituzione;</a:t>
            </a:r>
          </a:p>
          <a:p>
            <a:pPr marL="342900" indent="-342900" algn="just" hangingPunct="0">
              <a:buFont typeface="Arial" panose="020B0604020202020204" pitchFamily="34" charset="0"/>
              <a:buChar char="•"/>
            </a:pP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ha prodotto </a:t>
            </a:r>
            <a:r>
              <a:rPr lang="it-IT" sz="24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istanza di accesso agli atti </a:t>
            </a: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nei confronti della Commissione tecnica che ha effettuato la valutazione delle proposte di attivazione dei percorsi di filiera tecnologico-professionale.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DDF1FE9-F422-0905-E4F8-24F26F68AD00}"/>
              </a:ext>
            </a:extLst>
          </p:cNvPr>
          <p:cNvSpPr txBox="1"/>
          <p:nvPr/>
        </p:nvSpPr>
        <p:spPr>
          <a:xfrm>
            <a:off x="2243666" y="481474"/>
            <a:ext cx="7577667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hangingPunct="0"/>
            <a:r>
              <a:rPr lang="it-IT" sz="30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Quale ruolo hanno oggi le scuole?</a:t>
            </a:r>
          </a:p>
        </p:txBody>
      </p:sp>
    </p:spTree>
    <p:extLst>
      <p:ext uri="{BB962C8B-B14F-4D97-AF65-F5344CB8AC3E}">
        <p14:creationId xmlns:p14="http://schemas.microsoft.com/office/powerpoint/2010/main" val="41548788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81D10698-9925-7D87-B408-723C9705B00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9999355" y="6216267"/>
            <a:ext cx="262247" cy="276995"/>
          </a:xfrm>
        </p:spPr>
        <p:txBody>
          <a:bodyPr/>
          <a:lstStyle/>
          <a:p>
            <a:pPr hangingPunct="0"/>
            <a:fld id="{86CB4B4D-7CA3-9044-876B-883B54F8677D}" type="slidenum">
              <a:rPr lang="it-IT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pPr hangingPunct="0"/>
              <a:t>22</a:t>
            </a:fld>
            <a:endParaRPr lang="it-IT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8E2F2AD-4D80-EFF5-1CFA-C28296BDC112}"/>
              </a:ext>
            </a:extLst>
          </p:cNvPr>
          <p:cNvSpPr txBox="1"/>
          <p:nvPr/>
        </p:nvSpPr>
        <p:spPr>
          <a:xfrm>
            <a:off x="825500" y="1872209"/>
            <a:ext cx="10680700" cy="30469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 hangingPunct="0"/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Il Piano nazionale di Ripresa e Resilienza prevede due rilevanti interventi relativi l’istruzione tecnica superiore:</a:t>
            </a:r>
          </a:p>
          <a:p>
            <a:pPr algn="just" hangingPunct="0"/>
            <a:endParaRPr lang="it-IT" sz="2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342900" indent="-342900" algn="just" hangingPunct="0">
              <a:buFont typeface="Arial" panose="020B0604020202020204" pitchFamily="34" charset="0"/>
              <a:buChar char="•"/>
            </a:pP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la riforma del sistema ITS approvata nella scorsa legislatura con la </a:t>
            </a:r>
            <a:r>
              <a:rPr lang="it-IT" sz="24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legge 99/22 </a:t>
            </a: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che prevede l’emanazione di numerosi provvedimenti attuativi;</a:t>
            </a:r>
          </a:p>
          <a:p>
            <a:pPr algn="just" hangingPunct="0"/>
            <a:endParaRPr lang="it-IT" sz="2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342900" indent="-342900" algn="just" hangingPunct="0">
              <a:buFont typeface="Arial" panose="020B0604020202020204" pitchFamily="34" charset="0"/>
              <a:buChar char="•"/>
            </a:pP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il potenziamento dell’offerta didattica degli ITS attraverso un imponente investimento di risorse fino al 2026 pari a </a:t>
            </a:r>
            <a:r>
              <a:rPr lang="it-IT" sz="2400" b="1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1,5 miliardi di euro</a:t>
            </a:r>
            <a:r>
              <a:rPr lang="it-IT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DDF1FE9-F422-0905-E4F8-24F26F68AD00}"/>
              </a:ext>
            </a:extLst>
          </p:cNvPr>
          <p:cNvSpPr txBox="1"/>
          <p:nvPr/>
        </p:nvSpPr>
        <p:spPr>
          <a:xfrm>
            <a:off x="825500" y="523808"/>
            <a:ext cx="7577667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hangingPunct="0"/>
            <a:r>
              <a:rPr lang="it-IT" sz="36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La Riforma degli ITS</a:t>
            </a:r>
          </a:p>
        </p:txBody>
      </p:sp>
    </p:spTree>
    <p:extLst>
      <p:ext uri="{BB962C8B-B14F-4D97-AF65-F5344CB8AC3E}">
        <p14:creationId xmlns:p14="http://schemas.microsoft.com/office/powerpoint/2010/main" val="20339156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CD29A74-13D6-E808-C447-F28C9B4D719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23</a:t>
            </a:fld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EB58D3A-5DBC-CD34-D71E-43F29E743945}"/>
              </a:ext>
            </a:extLst>
          </p:cNvPr>
          <p:cNvSpPr txBox="1"/>
          <p:nvPr/>
        </p:nvSpPr>
        <p:spPr>
          <a:xfrm>
            <a:off x="757086" y="1425104"/>
            <a:ext cx="10864644" cy="51706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/>
            <a:r>
              <a:rPr lang="it-IT" sz="2400" dirty="0"/>
              <a:t>Si fa riferimento a un modello in cui gli Istituti Tecnici Superiori sono inquadrati come </a:t>
            </a:r>
            <a:r>
              <a:rPr lang="it-IT" sz="2400" b="1" dirty="0"/>
              <a:t>struttura formativa al servizio di specifiche aziende e di determinate realtà produttive forti</a:t>
            </a:r>
            <a:r>
              <a:rPr lang="it-IT" sz="2400" dirty="0"/>
              <a:t>. Siamo lontani dall’idea di percorsi formativi strutturalmente coerenti con le politiche di sviluppo tecnologico del Paese.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È stato </a:t>
            </a:r>
            <a:r>
              <a:rPr lang="it-IT" sz="2400" b="1" dirty="0"/>
              <a:t>indebolito il carattere nazionale </a:t>
            </a:r>
            <a:r>
              <a:rPr lang="it-IT" sz="2400" dirty="0"/>
              <a:t>e </a:t>
            </a:r>
            <a:r>
              <a:rPr lang="it-IT" sz="2400" b="1" dirty="0"/>
              <a:t>unitario</a:t>
            </a:r>
            <a:r>
              <a:rPr lang="it-IT" sz="2400" dirty="0"/>
              <a:t> del sistema, riducendo ulteriormente la responsabilità statale sul governo di questa materia ed escludendo di fatto le scuole dagli organi degli ITS.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Il </a:t>
            </a:r>
            <a:r>
              <a:rPr lang="it-IT" sz="2400" b="1" dirty="0"/>
              <a:t>personale</a:t>
            </a:r>
            <a:r>
              <a:rPr lang="it-IT" sz="2400" dirty="0"/>
              <a:t> docente, tecnico amministrativo e di laboratorio </a:t>
            </a:r>
            <a:r>
              <a:rPr lang="it-IT" sz="2400" b="1" dirty="0"/>
              <a:t>è assunto con contratti di prestazione d’opera</a:t>
            </a:r>
            <a:r>
              <a:rPr lang="it-IT" sz="2400" dirty="0"/>
              <a:t>. Non c’è consolidamento di questo segmento senza stabilità del personale. Le  risorse del PNRR diventano incentivi alle imprese e non opportunità di crescita formativa e culturale.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8DCF7E0-3F67-14D2-8570-586F193721A4}"/>
              </a:ext>
            </a:extLst>
          </p:cNvPr>
          <p:cNvSpPr txBox="1"/>
          <p:nvPr/>
        </p:nvSpPr>
        <p:spPr>
          <a:xfrm>
            <a:off x="854406" y="678119"/>
            <a:ext cx="7577667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hangingPunct="0"/>
            <a:r>
              <a:rPr lang="it-IT" sz="30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…una logica esclusivamente aziendalistica</a:t>
            </a:r>
          </a:p>
        </p:txBody>
      </p:sp>
    </p:spTree>
    <p:extLst>
      <p:ext uri="{BB962C8B-B14F-4D97-AF65-F5344CB8AC3E}">
        <p14:creationId xmlns:p14="http://schemas.microsoft.com/office/powerpoint/2010/main" val="783739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DED2CAA-CDC0-8475-57FF-268F678427E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112F054-A307-CB97-3219-A7D900E5B1B8}"/>
              </a:ext>
            </a:extLst>
          </p:cNvPr>
          <p:cNvSpPr txBox="1"/>
          <p:nvPr/>
        </p:nvSpPr>
        <p:spPr>
          <a:xfrm>
            <a:off x="778042" y="1394363"/>
            <a:ext cx="10756232" cy="4832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/>
            <a:r>
              <a:rPr lang="it-IT" sz="2200" dirty="0"/>
              <a:t>Ci preoccupa: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dirty="0"/>
              <a:t>il </a:t>
            </a:r>
            <a:r>
              <a:rPr lang="it-IT" sz="2200" b="1" dirty="0"/>
              <a:t>coinvolgimento diretto delle aziende </a:t>
            </a:r>
            <a:r>
              <a:rPr lang="it-IT" sz="2200" dirty="0"/>
              <a:t>nel processo di formazione, l’espropriazione dello specifico compito istituzionale del sistema di istruzione, con la conseguenza di subordinare, in una fascia d'età in obbligo scolastico e formativo, la formazione culturale alle esigenze del mercato del lavoro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dirty="0"/>
              <a:t>l’incremento di </a:t>
            </a:r>
            <a:r>
              <a:rPr lang="it-IT" sz="2200" b="1" dirty="0"/>
              <a:t>apprendistato</a:t>
            </a:r>
            <a:r>
              <a:rPr lang="it-IT" sz="2200" dirty="0"/>
              <a:t> e </a:t>
            </a:r>
            <a:r>
              <a:rPr lang="it-IT" sz="2200" b="1" dirty="0"/>
              <a:t>PCTO</a:t>
            </a:r>
            <a:r>
              <a:rPr lang="it-IT" sz="2200" dirty="0"/>
              <a:t> e l’intervento diretto di </a:t>
            </a:r>
            <a:r>
              <a:rPr lang="it-IT" sz="2200" b="1" dirty="0"/>
              <a:t>esperti esterni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dirty="0"/>
              <a:t>l’obiettivo di </a:t>
            </a:r>
            <a:r>
              <a:rPr lang="it-IT" sz="2200" b="1" dirty="0"/>
              <a:t>rispondere ai bisogni formativi delle imprese </a:t>
            </a:r>
            <a:r>
              <a:rPr lang="it-IT" sz="2200" dirty="0"/>
              <a:t>di specifici contesti territoriali per le quali contano solo le competenze professionali e tecnico-operative, spendibili qui ed ora, </a:t>
            </a:r>
            <a:r>
              <a:rPr lang="it-IT" sz="2200" b="1" dirty="0"/>
              <a:t>senza tracciare alcuna prospettiva di sviluppo </a:t>
            </a:r>
            <a:r>
              <a:rPr lang="it-IT" sz="2200" dirty="0"/>
              <a:t>e </a:t>
            </a:r>
            <a:r>
              <a:rPr lang="it-IT" sz="2200" b="1" dirty="0"/>
              <a:t>ricerca</a:t>
            </a:r>
            <a:r>
              <a:rPr lang="it-IT" sz="2200" dirty="0"/>
              <a:t> sul green e sul digitale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dirty="0"/>
              <a:t>i percorsi formativi di tutte queste riforme si sviluppano mediante </a:t>
            </a:r>
            <a:r>
              <a:rPr lang="it-IT" sz="2200" b="1" dirty="0"/>
              <a:t>forme di co-progettazione con soggetti pubblici e privati</a:t>
            </a:r>
            <a:r>
              <a:rPr lang="it-IT" sz="2200" dirty="0"/>
              <a:t>, anche con la possibilità di ricevere finanziamenti: immediata </a:t>
            </a:r>
            <a:r>
              <a:rPr lang="it-IT" sz="2200" b="1" dirty="0"/>
              <a:t>differenziazione</a:t>
            </a:r>
            <a:r>
              <a:rPr lang="it-IT" sz="2200" dirty="0"/>
              <a:t> dell'offerta formativa tra istituti e territori.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921BA8C-BEF3-8B72-B713-EC7FC3D42C6E}"/>
              </a:ext>
            </a:extLst>
          </p:cNvPr>
          <p:cNvSpPr txBox="1"/>
          <p:nvPr/>
        </p:nvSpPr>
        <p:spPr>
          <a:xfrm>
            <a:off x="778042" y="530082"/>
            <a:ext cx="10635916" cy="584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it-IT" sz="3200" b="1" dirty="0">
                <a:latin typeface="Calibri" panose="020F0502020204030204" pitchFamily="34" charset="0"/>
                <a:cs typeface="Calibri" panose="020F0502020204030204" pitchFamily="34" charset="0"/>
              </a:rPr>
              <a:t>Un omogeneo, preoccupante quadro di riforme</a:t>
            </a:r>
          </a:p>
        </p:txBody>
      </p:sp>
    </p:spTree>
    <p:extLst>
      <p:ext uri="{BB962C8B-B14F-4D97-AF65-F5344CB8AC3E}">
        <p14:creationId xmlns:p14="http://schemas.microsoft.com/office/powerpoint/2010/main" val="3836933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DED2CAA-CDC0-8475-57FF-268F678427E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0B322EB-602F-A9FB-24F8-BB88CCFFAD65}"/>
              </a:ext>
            </a:extLst>
          </p:cNvPr>
          <p:cNvSpPr txBox="1"/>
          <p:nvPr/>
        </p:nvSpPr>
        <p:spPr>
          <a:xfrm>
            <a:off x="835306" y="364739"/>
            <a:ext cx="9988952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Docente  tutor e Orientamen</a:t>
            </a:r>
            <a:r>
              <a:rPr kumimoji="0" lang="it-IT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221F83B-4146-E318-3ADC-C848BA9725FE}"/>
              </a:ext>
            </a:extLst>
          </p:cNvPr>
          <p:cNvSpPr txBox="1"/>
          <p:nvPr/>
        </p:nvSpPr>
        <p:spPr>
          <a:xfrm>
            <a:off x="835306" y="1659285"/>
            <a:ext cx="10521388" cy="35394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Progettazione e erogazione si realizzano </a:t>
            </a:r>
            <a:r>
              <a:rPr kumimoji="0" lang="it-IT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anche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: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attraverso collaborazioni che valorizzino l’orientamento come processo condiviso, reticolare, co-progettato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con il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territorio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, con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scuole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e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agenzie formative dei successivi gradi di istruzione e formazione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, con gli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ITS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Academy, le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università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, le istituzioni dell’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AFAM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, il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mercato del lavoro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e le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imprese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, gli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enti locali,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le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regioni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, i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centri per l’impiego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e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tutti i servizi attivi sul territorio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093787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DED2CAA-CDC0-8475-57FF-268F678427E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0B322EB-602F-A9FB-24F8-BB88CCFFAD65}"/>
              </a:ext>
            </a:extLst>
          </p:cNvPr>
          <p:cNvSpPr txBox="1"/>
          <p:nvPr/>
        </p:nvSpPr>
        <p:spPr>
          <a:xfrm>
            <a:off x="937550" y="353955"/>
            <a:ext cx="9988952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600" b="1" dirty="0">
                <a:latin typeface="Calibri" panose="020F0502020204030204" pitchFamily="34" charset="0"/>
                <a:cs typeface="Calibri" panose="020F0502020204030204" pitchFamily="34" charset="0"/>
              </a:rPr>
              <a:t>Compiti di tutor e orientatore</a:t>
            </a:r>
            <a:endParaRPr kumimoji="0" lang="it-IT" sz="36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221F83B-4146-E318-3ADC-C848BA9725FE}"/>
              </a:ext>
            </a:extLst>
          </p:cNvPr>
          <p:cNvSpPr txBox="1"/>
          <p:nvPr/>
        </p:nvSpPr>
        <p:spPr>
          <a:xfrm>
            <a:off x="835306" y="1464402"/>
            <a:ext cx="10521388" cy="48320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➢ Il docente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tutor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è chiamato a svolgere due attività: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aiutare ogni studente a rivedere le parti fondamentali che contraddistinguono </a:t>
            </a:r>
            <a:r>
              <a:rPr kumimoji="0" lang="it-IT" sz="2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l’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E-portfolio personale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costituirsi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consigliere delle famiglie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nei momenti di scelta dei percorsi formativi o delle prospettive professionali dello studente (…) avvalendosi del supporto della figura dell’orientatore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➢ Il docente 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orientatore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raffina e integra i dati della piattaforma digitale unica per l’orientamento con quelli specifici raccolti nei differenti contesti territoriali ed economici e li mette a disposizione delle famiglie, degli studenti e del tutor.</a:t>
            </a:r>
          </a:p>
        </p:txBody>
      </p:sp>
    </p:spTree>
    <p:extLst>
      <p:ext uri="{BB962C8B-B14F-4D97-AF65-F5344CB8AC3E}">
        <p14:creationId xmlns:p14="http://schemas.microsoft.com/office/powerpoint/2010/main" val="29797908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DED2CAA-CDC0-8475-57FF-268F678427E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221F83B-4146-E318-3ADC-C848BA9725FE}"/>
              </a:ext>
            </a:extLst>
          </p:cNvPr>
          <p:cNvSpPr txBox="1"/>
          <p:nvPr/>
        </p:nvSpPr>
        <p:spPr>
          <a:xfrm>
            <a:off x="934495" y="1476921"/>
            <a:ext cx="10323010" cy="42934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73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Queste figure professionali prevaricano le competenze contrattuali.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73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Si mina l’</a:t>
            </a:r>
            <a:r>
              <a:rPr kumimoji="0" lang="it-IT" sz="273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autonomia</a:t>
            </a:r>
            <a:r>
              <a:rPr kumimoji="0" lang="it-IT" sz="273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it-IT" sz="273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didattica</a:t>
            </a:r>
            <a:r>
              <a:rPr lang="it-IT" sz="273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it-IT" sz="273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e si modifica l’idea culturale e pedagogica di </a:t>
            </a:r>
            <a:r>
              <a:rPr kumimoji="0" lang="it-IT" sz="273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un percorso collettivo e cooperativo di apprendimento,</a:t>
            </a:r>
            <a:r>
              <a:rPr kumimoji="0" lang="it-IT" sz="273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sostituendolo con un percorso personalizzato che aumenterà ulteriormente le diseguaglianze iniziali.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2730" b="1" dirty="0">
                <a:solidFill>
                  <a:srgbClr val="000000"/>
                </a:solidFill>
                <a:latin typeface="Arial"/>
                <a:cs typeface="Arial"/>
              </a:rPr>
              <a:t>I </a:t>
            </a:r>
            <a:r>
              <a:rPr kumimoji="0" lang="it-IT" sz="273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compiti del tutor </a:t>
            </a:r>
            <a:r>
              <a:rPr kumimoji="0" lang="it-IT" sz="273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appartengono alla </a:t>
            </a:r>
            <a:r>
              <a:rPr kumimoji="0" lang="it-IT" sz="273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responsabilità </a:t>
            </a:r>
            <a:r>
              <a:rPr kumimoji="0" lang="it-IT" sz="273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e alle </a:t>
            </a:r>
            <a:r>
              <a:rPr kumimoji="0" lang="it-IT" sz="273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prerogative</a:t>
            </a:r>
            <a:r>
              <a:rPr kumimoji="0" lang="it-IT" sz="273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it-IT" sz="273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degli organi collegiali, </a:t>
            </a:r>
            <a:r>
              <a:rPr kumimoji="0" lang="it-IT" sz="273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nel più complesso quadro della professionalità docente, nella </a:t>
            </a:r>
            <a:r>
              <a:rPr kumimoji="0" lang="it-IT" sz="273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intrinseca capacità di orientamento e tutoraggio che ogni insegnante esercita.</a:t>
            </a:r>
            <a:endParaRPr kumimoji="0" lang="it-IT" sz="273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1810DE6-48C5-F34F-89E9-AB236F0B1E7E}"/>
              </a:ext>
            </a:extLst>
          </p:cNvPr>
          <p:cNvSpPr txBox="1"/>
          <p:nvPr/>
        </p:nvSpPr>
        <p:spPr>
          <a:xfrm>
            <a:off x="937550" y="323177"/>
            <a:ext cx="9988952" cy="7078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lvl="0" indent="0" algn="just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La posizione contraria della FLC CGIL</a:t>
            </a:r>
          </a:p>
        </p:txBody>
      </p:sp>
    </p:spTree>
    <p:extLst>
      <p:ext uri="{BB962C8B-B14F-4D97-AF65-F5344CB8AC3E}">
        <p14:creationId xmlns:p14="http://schemas.microsoft.com/office/powerpoint/2010/main" val="4054873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B15258F1-3AE5-DF19-15A1-787B788432D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6</a:t>
            </a:fld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5C76159-681A-B60C-7BBC-3BA1F939AF7D}"/>
              </a:ext>
            </a:extLst>
          </p:cNvPr>
          <p:cNvSpPr txBox="1"/>
          <p:nvPr/>
        </p:nvSpPr>
        <p:spPr>
          <a:xfrm>
            <a:off x="821598" y="481471"/>
            <a:ext cx="7610475" cy="76943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tutor nel CCNL 2019/21 </a:t>
            </a:r>
            <a:endParaRPr kumimoji="0" lang="it-IT" sz="4400" b="1" u="none" strike="noStrike" cap="none" spc="0" normalizeH="0" baseline="0" dirty="0">
              <a:ln>
                <a:noFill/>
              </a:ln>
              <a:effectLst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CC910FA-30E3-19E1-CAE3-D10BDC1BFBD2}"/>
              </a:ext>
            </a:extLst>
          </p:cNvPr>
          <p:cNvSpPr txBox="1"/>
          <p:nvPr/>
        </p:nvSpPr>
        <p:spPr>
          <a:xfrm>
            <a:off x="821598" y="1271440"/>
            <a:ext cx="10695951" cy="49242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37801" marR="0" lvl="0" indent="0" algn="l" defTabSz="756026" rtl="0" eaLnBrk="1" fontAlgn="auto" latinLnBrk="0" hangingPunct="1">
              <a:lnSpc>
                <a:spcPct val="90000"/>
              </a:lnSpc>
              <a:spcBef>
                <a:spcPts val="1158"/>
              </a:spcBef>
              <a:spcAft>
                <a:spcPts val="0"/>
              </a:spcAft>
              <a:buClr>
                <a:srgbClr val="DF5327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Il nuovo CCNL ha disposto all’art. 30 comma 4 c11 quale materia di contrattazione d’istituto:</a:t>
            </a:r>
          </a:p>
          <a:p>
            <a:pPr marL="37801" marR="0" lvl="0" indent="0" algn="l" defTabSz="756026" rtl="0" eaLnBrk="1" fontAlgn="auto" latinLnBrk="0" hangingPunct="1">
              <a:lnSpc>
                <a:spcPct val="90000"/>
              </a:lnSpc>
              <a:spcBef>
                <a:spcPts val="1158"/>
              </a:spcBef>
              <a:spcAft>
                <a:spcPts val="0"/>
              </a:spcAft>
              <a:buClr>
                <a:srgbClr val="DF5327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it-IT" sz="2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«i criteri di utilizzo delle risorse finanziarie e la determinazione della misura dei compensi di cui al decreto del MIM n. 63 del 5 aprile 2023». </a:t>
            </a:r>
            <a:endParaRPr kumimoji="0" lang="it-IT" sz="22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7801" marR="0" lvl="0" indent="0" algn="just" defTabSz="756026" rtl="0" eaLnBrk="1" fontAlgn="auto" latinLnBrk="0" hangingPunct="1">
              <a:lnSpc>
                <a:spcPct val="107000"/>
              </a:lnSpc>
              <a:spcBef>
                <a:spcPts val="1158"/>
              </a:spcBef>
              <a:spcAft>
                <a:spcPts val="800"/>
              </a:spcAft>
              <a:buClr>
                <a:srgbClr val="DF5327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Inoltre l’art. 46 del CCNL prevede che  </a:t>
            </a:r>
          </a:p>
          <a:p>
            <a:pPr marL="37801" marR="0" lvl="0" indent="0" algn="just" defTabSz="756026" rtl="0" eaLnBrk="1" fontAlgn="auto" latinLnBrk="0" hangingPunct="1">
              <a:lnSpc>
                <a:spcPct val="107000"/>
              </a:lnSpc>
              <a:spcBef>
                <a:spcPts val="1158"/>
              </a:spcBef>
              <a:spcAft>
                <a:spcPts val="800"/>
              </a:spcAft>
              <a:buClr>
                <a:srgbClr val="DF5327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it-IT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«In sede di contrattazione collettiva integrativa nazionale di cui all’art.30 , comma 2, letta a) saranno definite modalità e criteri di utilizzazione di tutti gli eventuali finanziamenti aggiuntivi destinati al personale impegnato nelle attività di tutor, orientamento, coordinamento e nel sostegno della ricerca educativo-didattica ecc.»</a:t>
            </a:r>
          </a:p>
          <a:p>
            <a:pPr marL="37801" lvl="0" algn="just" defTabSz="756026">
              <a:lnSpc>
                <a:spcPct val="107000"/>
              </a:lnSpc>
              <a:spcBef>
                <a:spcPts val="1158"/>
              </a:spcBef>
              <a:spcAft>
                <a:spcPts val="800"/>
              </a:spcAft>
              <a:buClr>
                <a:srgbClr val="DF5327"/>
              </a:buClr>
              <a:buSzPct val="80000"/>
              <a:defRPr/>
            </a:pPr>
            <a:r>
              <a:rPr lang="it-IT" sz="22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Su questo punto non intendiamo recedere e seguiremo gli sviluppi per restituire piena titolarità agli organi collegiali e alla contrattazione</a:t>
            </a:r>
            <a:r>
              <a:rPr lang="it-IT" sz="22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it-IT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050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874974D-030A-9C98-7B1B-A7851CD182D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0310132" y="6406150"/>
            <a:ext cx="183700" cy="307773"/>
          </a:xfrm>
        </p:spPr>
        <p:txBody>
          <a:bodyPr/>
          <a:lstStyle/>
          <a:p>
            <a:pPr hangingPunct="0"/>
            <a:fld id="{86CB4B4D-7CA3-9044-876B-883B54F8677D}" type="slidenum">
              <a:rPr lang="it-IT" sz="1400" b="1" ker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pPr hangingPunct="0"/>
              <a:t>7</a:t>
            </a:fld>
            <a:endParaRPr lang="it-IT" sz="1400" b="1" kern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4" name="TextShape 1">
            <a:extLst>
              <a:ext uri="{FF2B5EF4-FFF2-40B4-BE49-F238E27FC236}">
                <a16:creationId xmlns:a16="http://schemas.microsoft.com/office/drawing/2014/main" id="{D1BB96AF-C546-010A-AD02-9CC4E3904332}"/>
              </a:ext>
            </a:extLst>
          </p:cNvPr>
          <p:cNvSpPr txBox="1"/>
          <p:nvPr/>
        </p:nvSpPr>
        <p:spPr>
          <a:xfrm>
            <a:off x="2116280" y="1511300"/>
            <a:ext cx="7959441" cy="321270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anchor="ctr">
            <a:normAutofit/>
          </a:bodyPr>
          <a:lstStyle/>
          <a:p>
            <a:pPr algn="ctr" hangingPunct="0">
              <a:lnSpc>
                <a:spcPct val="80000"/>
              </a:lnSpc>
              <a:defRPr/>
            </a:pPr>
            <a:r>
              <a:rPr lang="it-IT" sz="36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"/>
                <a:cs typeface="Calibri" panose="020F0502020204030204" pitchFamily="34" charset="0"/>
                <a:sym typeface="Arial"/>
              </a:rPr>
              <a:t>Sperimentazione quadriennale per l’istituzione della filiera formativa tecnologica-professionale</a:t>
            </a:r>
          </a:p>
          <a:p>
            <a:pPr algn="ctr" hangingPunct="0">
              <a:lnSpc>
                <a:spcPct val="80000"/>
              </a:lnSpc>
              <a:defRPr/>
            </a:pPr>
            <a:endParaRPr lang="it-IT" sz="3600" b="1" kern="0" spc="-1" dirty="0">
              <a:solidFill>
                <a:srgbClr val="000000"/>
              </a:solidFill>
              <a:latin typeface="Calibri" panose="020F0502020204030204" pitchFamily="34" charset="0"/>
              <a:ea typeface="Avenir Next"/>
              <a:cs typeface="Calibri" panose="020F0502020204030204" pitchFamily="34" charset="0"/>
              <a:sym typeface="Arial"/>
            </a:endParaRPr>
          </a:p>
          <a:p>
            <a:pPr algn="ctr" hangingPunct="0">
              <a:lnSpc>
                <a:spcPct val="80000"/>
              </a:lnSpc>
              <a:defRPr/>
            </a:pPr>
            <a:r>
              <a:rPr lang="it-IT" sz="3600" b="1" kern="0" spc="-1" dirty="0">
                <a:solidFill>
                  <a:srgbClr val="FF0000"/>
                </a:solidFill>
                <a:latin typeface="Calibri" panose="020F0502020204030204" pitchFamily="34" charset="0"/>
                <a:ea typeface="Avenir Next"/>
                <a:cs typeface="Calibri" panose="020F0502020204030204" pitchFamily="34" charset="0"/>
                <a:sym typeface="Arial"/>
              </a:rPr>
              <a:t>Facciamo il punto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874974D-030A-9C98-7B1B-A7851CD182D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0310132" y="6406150"/>
            <a:ext cx="183700" cy="307773"/>
          </a:xfrm>
        </p:spPr>
        <p:txBody>
          <a:bodyPr/>
          <a:lstStyle/>
          <a:p>
            <a:pPr hangingPunct="0">
              <a:defRPr/>
            </a:pPr>
            <a:fld id="{86CB4B4D-7CA3-9044-876B-883B54F8677D}" type="slidenum">
              <a:rPr lang="it-IT" sz="1400" b="1" ker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pPr hangingPunct="0">
                <a:defRPr/>
              </a:pPr>
              <a:t>8</a:t>
            </a:fld>
            <a:endParaRPr lang="it-IT" sz="1400" b="1" kern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TextShape 1">
            <a:extLst>
              <a:ext uri="{FF2B5EF4-FFF2-40B4-BE49-F238E27FC236}">
                <a16:creationId xmlns:a16="http://schemas.microsoft.com/office/drawing/2014/main" id="{187DA047-8376-A008-3D23-07F793C9AA18}"/>
              </a:ext>
            </a:extLst>
          </p:cNvPr>
          <p:cNvSpPr txBox="1"/>
          <p:nvPr/>
        </p:nvSpPr>
        <p:spPr>
          <a:xfrm>
            <a:off x="2096899" y="160894"/>
            <a:ext cx="7998202" cy="1134506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anchor="ctr">
            <a:normAutofit/>
          </a:bodyPr>
          <a:lstStyle/>
          <a:p>
            <a:pPr algn="ctr" hangingPunct="0">
              <a:lnSpc>
                <a:spcPct val="80000"/>
              </a:lnSpc>
              <a:defRPr/>
            </a:pPr>
            <a:r>
              <a:rPr lang="it-IT" sz="36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"/>
                <a:cs typeface="Calibri" panose="020F0502020204030204" pitchFamily="34" charset="0"/>
                <a:sym typeface="Arial"/>
              </a:rPr>
              <a:t>Istituzione della filiera formativa tecnologica-professionale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5A6A41B9-D4A9-7463-6DC6-68F3AD75B37B}"/>
              </a:ext>
            </a:extLst>
          </p:cNvPr>
          <p:cNvSpPr txBox="1"/>
          <p:nvPr/>
        </p:nvSpPr>
        <p:spPr>
          <a:xfrm>
            <a:off x="825500" y="1727200"/>
            <a:ext cx="10629900" cy="4513580"/>
          </a:xfrm>
          <a:prstGeom prst="rect">
            <a:avLst/>
          </a:prstGeom>
          <a:noFill/>
          <a:ln w="12600">
            <a:noFill/>
          </a:ln>
        </p:spPr>
        <p:txBody>
          <a:bodyPr lIns="45720" rIns="45720">
            <a:normAutofit/>
          </a:bodyPr>
          <a:lstStyle/>
          <a:p>
            <a:pPr algn="just" hangingPunct="0">
              <a:spcBef>
                <a:spcPts val="601"/>
              </a:spcBef>
              <a:defRPr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Lo schema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 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di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 disegno di legge di istituzione della filiera formativa tecnologico-professionale, il DdL 924/2023, 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già approvato al Senato, è passato all’esame della Camera.</a:t>
            </a:r>
          </a:p>
          <a:p>
            <a:pPr algn="just" hangingPunct="0">
              <a:spcBef>
                <a:spcPts val="601"/>
              </a:spcBef>
              <a:defRPr/>
            </a:pPr>
            <a:endParaRPr lang="it-IT" sz="2800" kern="0" spc="-1" dirty="0">
              <a:solidFill>
                <a:srgbClr val="000000"/>
              </a:solidFill>
              <a:latin typeface="Calibri" panose="020F0502020204030204" pitchFamily="34" charset="0"/>
              <a:ea typeface="Avenir Next Demi Bold"/>
              <a:cs typeface="Calibri" panose="020F0502020204030204" pitchFamily="34" charset="0"/>
              <a:sym typeface="Arial"/>
            </a:endParaRPr>
          </a:p>
          <a:p>
            <a:pPr algn="just" hangingPunct="0">
              <a:spcBef>
                <a:spcPts val="601"/>
              </a:spcBef>
              <a:defRPr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Considerati i tempi di approvazione della legge, al fine di attivare i percorsi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entro settembre 2024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, il Ministro ha individuato una «scorciatoia»: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il 7 dicembre 2023, con il parere contrario del CSPI, è stato emanato il DM 240/2023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 relativo alla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sperimentazione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quadriennale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 nelle scuole.</a:t>
            </a:r>
          </a:p>
        </p:txBody>
      </p:sp>
    </p:spTree>
    <p:extLst>
      <p:ext uri="{BB962C8B-B14F-4D97-AF65-F5344CB8AC3E}">
        <p14:creationId xmlns:p14="http://schemas.microsoft.com/office/powerpoint/2010/main" val="10903725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874974D-030A-9C98-7B1B-A7851CD182D0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0310132" y="6406150"/>
            <a:ext cx="183700" cy="307773"/>
          </a:xfrm>
        </p:spPr>
        <p:txBody>
          <a:bodyPr/>
          <a:lstStyle/>
          <a:p>
            <a:pPr hangingPunct="0"/>
            <a:fld id="{86CB4B4D-7CA3-9044-876B-883B54F8677D}" type="slidenum">
              <a:rPr lang="it-IT" sz="1400" b="1" ker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pPr hangingPunct="0"/>
              <a:t>9</a:t>
            </a:fld>
            <a:endParaRPr lang="it-IT" sz="1400" b="1" kern="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TextShape 1">
            <a:extLst>
              <a:ext uri="{FF2B5EF4-FFF2-40B4-BE49-F238E27FC236}">
                <a16:creationId xmlns:a16="http://schemas.microsoft.com/office/drawing/2014/main" id="{187DA047-8376-A008-3D23-07F793C9AA18}"/>
              </a:ext>
            </a:extLst>
          </p:cNvPr>
          <p:cNvSpPr txBox="1"/>
          <p:nvPr/>
        </p:nvSpPr>
        <p:spPr>
          <a:xfrm>
            <a:off x="2096899" y="160894"/>
            <a:ext cx="7998202" cy="1134506"/>
          </a:xfrm>
          <a:prstGeom prst="rect">
            <a:avLst/>
          </a:prstGeom>
          <a:noFill/>
          <a:ln w="12600">
            <a:noFill/>
          </a:ln>
        </p:spPr>
        <p:txBody>
          <a:bodyPr lIns="45720" rIns="45720" anchor="ctr">
            <a:normAutofit/>
          </a:bodyPr>
          <a:lstStyle/>
          <a:p>
            <a:pPr algn="ctr" hangingPunct="0">
              <a:lnSpc>
                <a:spcPct val="80000"/>
              </a:lnSpc>
            </a:pPr>
            <a:r>
              <a:rPr lang="it-IT" sz="30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"/>
                <a:cs typeface="Calibri" panose="020F0502020204030204" pitchFamily="34" charset="0"/>
                <a:sym typeface="Arial"/>
              </a:rPr>
              <a:t>DM 240 del 7 dicembre 2023 </a:t>
            </a:r>
          </a:p>
          <a:p>
            <a:pPr algn="ctr" hangingPunct="0">
              <a:lnSpc>
                <a:spcPct val="80000"/>
              </a:lnSpc>
            </a:pPr>
            <a:r>
              <a:rPr lang="it-IT" sz="30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"/>
                <a:cs typeface="Calibri" panose="020F0502020204030204" pitchFamily="34" charset="0"/>
                <a:sym typeface="Arial"/>
              </a:rPr>
              <a:t>e </a:t>
            </a:r>
            <a:r>
              <a:rPr lang="it-IT" sz="3000" kern="0" spc="-1" dirty="0" err="1">
                <a:solidFill>
                  <a:srgbClr val="000000"/>
                </a:solidFill>
                <a:latin typeface="Calibri" panose="020F0502020204030204" pitchFamily="34" charset="0"/>
                <a:ea typeface="Avenir Next"/>
                <a:cs typeface="Calibri" panose="020F0502020204030204" pitchFamily="34" charset="0"/>
                <a:sym typeface="Arial"/>
              </a:rPr>
              <a:t>D.d</a:t>
            </a:r>
            <a:r>
              <a:rPr lang="it-IT" sz="30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"/>
                <a:cs typeface="Calibri" panose="020F0502020204030204" pitchFamily="34" charset="0"/>
                <a:sym typeface="Arial"/>
              </a:rPr>
              <a:t>. n. 2608 </a:t>
            </a:r>
            <a:endParaRPr lang="it-IT" sz="3000" kern="0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5A6A41B9-D4A9-7463-6DC6-68F3AD75B37B}"/>
              </a:ext>
            </a:extLst>
          </p:cNvPr>
          <p:cNvSpPr txBox="1"/>
          <p:nvPr/>
        </p:nvSpPr>
        <p:spPr>
          <a:xfrm>
            <a:off x="825500" y="1866899"/>
            <a:ext cx="10629900" cy="2981827"/>
          </a:xfrm>
          <a:prstGeom prst="rect">
            <a:avLst/>
          </a:prstGeom>
          <a:noFill/>
          <a:ln w="12600">
            <a:noFill/>
          </a:ln>
        </p:spPr>
        <p:txBody>
          <a:bodyPr lIns="45720" rIns="45720">
            <a:normAutofit/>
          </a:bodyPr>
          <a:lstStyle/>
          <a:p>
            <a:pPr marL="457200" indent="457200" algn="just" hangingPunct="0">
              <a:spcBef>
                <a:spcPts val="601"/>
              </a:spcBef>
              <a:buFont typeface="Arial" panose="020B0604020202020204" pitchFamily="34" charset="0"/>
              <a:buChar char="•"/>
              <a:defRPr/>
            </a:pPr>
            <a:endParaRPr lang="it-IT" sz="2800" kern="0" spc="-1" dirty="0">
              <a:solidFill>
                <a:srgbClr val="000000"/>
              </a:solidFill>
              <a:latin typeface="Calibri" panose="020F0502020204030204" pitchFamily="34" charset="0"/>
              <a:ea typeface="Avenir Next Demi Bold"/>
              <a:cs typeface="Calibri" panose="020F0502020204030204" pitchFamily="34" charset="0"/>
              <a:sym typeface="Arial"/>
            </a:endParaRPr>
          </a:p>
          <a:p>
            <a:pPr marL="457200" algn="just" hangingPunct="0">
              <a:spcBef>
                <a:spcPts val="601"/>
              </a:spcBef>
              <a:defRPr/>
            </a:pPr>
            <a:endParaRPr lang="it-IT" sz="2800" kern="0" spc="-1" dirty="0">
              <a:solidFill>
                <a:srgbClr val="000000"/>
              </a:solidFill>
              <a:latin typeface="Calibri" panose="020F0502020204030204" pitchFamily="34" charset="0"/>
              <a:ea typeface="Avenir Next Demi Bold"/>
              <a:cs typeface="Calibri" panose="020F0502020204030204" pitchFamily="34" charset="0"/>
              <a:sym typeface="Arial"/>
            </a:endParaRPr>
          </a:p>
          <a:p>
            <a:pPr marL="457200" algn="just" hangingPunct="0">
              <a:spcBef>
                <a:spcPts val="601"/>
              </a:spcBef>
              <a:defRPr/>
            </a:pP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Per l’avvio delle sperimentazioni è </a:t>
            </a:r>
            <a:r>
              <a:rPr lang="it-IT" sz="2800" b="1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necessario acquisire la delibera del Collegio dei docenti</a:t>
            </a:r>
            <a:r>
              <a:rPr lang="it-IT" sz="2800" kern="0" spc="-1" dirty="0">
                <a:solidFill>
                  <a:srgbClr val="000000"/>
                </a:solidFill>
                <a:latin typeface="Calibri" panose="020F0502020204030204" pitchFamily="34" charset="0"/>
                <a:ea typeface="Avenir Next Demi Bold"/>
                <a:cs typeface="Calibri" panose="020F0502020204030204" pitchFamily="34" charset="0"/>
                <a:sym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06604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3B2C1"/>
      </a:accent1>
      <a:accent2>
        <a:srgbClr val="CC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4999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4999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4999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4999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4999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2439</TotalTime>
  <Words>1760</Words>
  <Application>Microsoft Office PowerPoint</Application>
  <PresentationFormat>Widescreen</PresentationFormat>
  <Paragraphs>124</Paragraphs>
  <Slides>24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9" baseType="lpstr">
      <vt:lpstr>Arial</vt:lpstr>
      <vt:lpstr>Calibri</vt:lpstr>
      <vt:lpstr>Corbel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Graziamaria pistorino</cp:lastModifiedBy>
  <cp:revision>115</cp:revision>
  <dcterms:created xsi:type="dcterms:W3CDTF">2021-09-13T17:37:12Z</dcterms:created>
  <dcterms:modified xsi:type="dcterms:W3CDTF">2024-02-05T19:38:52Z</dcterms:modified>
</cp:coreProperties>
</file>